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mp4" ContentType="video/mp4"/>
  <Default Extension="jpg" ContentType="image/jpeg"/>
  <Default Extension="rels" ContentType="application/vnd.openxmlformats-package.relationships+xml"/>
  <Default Extension="wdp" ContentType="image/vnd.ms-photo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69" r:id="rId3"/>
    <p:sldId id="281" r:id="rId4"/>
    <p:sldId id="278" r:id="rId5"/>
    <p:sldId id="279" r:id="rId6"/>
    <p:sldId id="280" r:id="rId7"/>
    <p:sldId id="270" r:id="rId8"/>
    <p:sldId id="264" r:id="rId9"/>
    <p:sldId id="271" r:id="rId10"/>
    <p:sldId id="310" r:id="rId11"/>
    <p:sldId id="272" r:id="rId12"/>
    <p:sldId id="273" r:id="rId13"/>
    <p:sldId id="283" r:id="rId14"/>
    <p:sldId id="274" r:id="rId15"/>
    <p:sldId id="275" r:id="rId16"/>
    <p:sldId id="263" r:id="rId17"/>
    <p:sldId id="284" r:id="rId18"/>
    <p:sldId id="267" r:id="rId19"/>
    <p:sldId id="286" r:id="rId20"/>
    <p:sldId id="287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8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268" r:id="rId41"/>
    <p:sldId id="259" r:id="rId42"/>
    <p:sldId id="266" r:id="rId43"/>
    <p:sldId id="257" r:id="rId44"/>
    <p:sldId id="297" r:id="rId45"/>
    <p:sldId id="265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504D"/>
    <a:srgbClr val="9BBB59"/>
    <a:srgbClr val="F79646"/>
    <a:srgbClr val="FF93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83"/>
    <p:restoredTop sz="89019" autoAdjust="0"/>
  </p:normalViewPr>
  <p:slideViewPr>
    <p:cSldViewPr snapToGrid="0" snapToObjects="1">
      <p:cViewPr>
        <p:scale>
          <a:sx n="218" d="100"/>
          <a:sy n="218" d="100"/>
        </p:scale>
        <p:origin x="-3136" y="-12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2064B-6A1C-B445-8E5B-FDFABB0F306C}" type="datetimeFigureOut">
              <a:rPr lang="en-US" smtClean="0"/>
              <a:t>10/3/16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45267-E1A4-074A-A884-6BFE3F4E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[as</a:t>
            </a:r>
            <a:r>
              <a:rPr lang="en-US" baseline="0" dirty="0" smtClean="0"/>
              <a:t> submitted in advance]: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Title: </a:t>
            </a:r>
            <a:r>
              <a:rPr lang="en-US" dirty="0" err="1" smtClean="0"/>
              <a:t>PolyPoint</a:t>
            </a:r>
            <a:r>
              <a:rPr lang="en-US" dirty="0" smtClean="0"/>
              <a:t> and the First Steps Towards Ubiquitous Location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Abstract: In the not too distant future, location will be a fundamental primitive available to all devices, akin to a unique id, a sense of time, and basic communication. This talk briefly articulates why location is a natural and inevitable primitive, explores the definition of a location, and considers the state and evolution of localization technology today. The talk then introduces the </a:t>
            </a:r>
            <a:r>
              <a:rPr lang="en-US" dirty="0" err="1" smtClean="0"/>
              <a:t>PolyPoint</a:t>
            </a:r>
            <a:r>
              <a:rPr lang="en-US" dirty="0" smtClean="0"/>
              <a:t> localization platform, an up-and-coming drop-in module that aims to provide high-fidelity indoor location information.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0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in frequency domain duals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1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0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Radar</a:t>
            </a:r>
            <a:r>
              <a:rPr lang="en-US" baseline="0" dirty="0" smtClean="0"/>
              <a:t> p</a:t>
            </a:r>
            <a:r>
              <a:rPr lang="en-US" dirty="0" smtClean="0"/>
              <a:t>lot doesn’t even show through walls!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25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94CC3E-7209-2C45-A6A5-CA14A146C571}" type="slidenum">
              <a:rPr lang="en-US"/>
              <a:pPr/>
              <a:t>13</a:t>
            </a:fld>
            <a:endParaRPr 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17563" y="922338"/>
            <a:ext cx="5681662" cy="319722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313" y="4559300"/>
            <a:ext cx="5362575" cy="4321175"/>
          </a:xfrm>
          <a:noFill/>
          <a:ln/>
        </p:spPr>
        <p:txBody>
          <a:bodyPr lIns="86001" tIns="43000" rIns="86001" bIns="43000"/>
          <a:lstStyle/>
          <a:p>
            <a:pPr marL="171450" indent="-171450">
              <a:buFontTx/>
              <a:buChar char="-"/>
            </a:pPr>
            <a:r>
              <a:rPr lang="en-US" dirty="0" smtClean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Mention where 3 comes</a:t>
            </a:r>
            <a:r>
              <a:rPr lang="en-US" baseline="0" dirty="0" smtClean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 from (N)</a:t>
            </a:r>
          </a:p>
          <a:p>
            <a:pPr marL="171450" indent="-171450">
              <a:buFontTx/>
              <a:buChar char="-"/>
            </a:pPr>
            <a:r>
              <a:rPr lang="en-US" dirty="0" smtClean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20 Hz number needs to be here – (naïve</a:t>
            </a:r>
            <a:r>
              <a:rPr lang="en-US" baseline="0" dirty="0" smtClean="0">
                <a:latin typeface="Times New Roman" pitchFamily="1" charset="0"/>
                <a:ea typeface="ＭＳ Ｐゴシック" pitchFamily="1" charset="-128"/>
                <a:cs typeface="ＭＳ Ｐゴシック" pitchFamily="1" charset="-128"/>
              </a:rPr>
              <a:t> system gets XYZ Hz)</a:t>
            </a:r>
            <a:endParaRPr lang="en-US" dirty="0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1811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Notes:</a:t>
            </a:r>
            <a:r>
              <a:rPr lang="en-US" baseline="0" dirty="0" smtClean="0"/>
              <a:t> Uses ASE-4.000MHZ-LC-T (+/- 50 ppm)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35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lab website is down. Lame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36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8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158F-4718-C54C-BFA5-ADFB09EEAD9C}" type="datetime1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4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6E8C-CFD6-E540-8CE1-0232512249C2}" type="datetime1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29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9C8BF4-C97B-F445-A331-9D98132FB0F2}" type="datetime1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8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1513E-B985-C644-AC4A-007284298B82}" type="datetime1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5BB2-61F9-DE4C-9217-9E28B9286BD6}" type="datetime1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95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4F7E5-456D-D14D-80B1-26F30B6827DF}" type="datetime1">
              <a:rPr lang="en-US" smtClean="0"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6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490F-92D2-EE4D-AB30-C51B3ABD0ECB}" type="datetime1">
              <a:rPr lang="en-US" smtClean="0"/>
              <a:t>10/3/16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48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905B-F78A-7447-929B-285222BF0CAF}" type="datetime1">
              <a:rPr lang="en-US" smtClean="0"/>
              <a:t>10/3/16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4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15DF4-3EBA-4E4B-9F2A-19D1128FE925}" type="datetime1">
              <a:rPr lang="en-US" smtClean="0"/>
              <a:t>10/3/16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39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8E339-25A7-D445-AE93-317779BE9573}" type="datetime1">
              <a:rPr lang="en-US" smtClean="0"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22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69B92-FCB3-0A4E-913E-6BEC59C715FD}" type="datetime1">
              <a:rPr lang="en-US" smtClean="0"/>
              <a:t>10/3/16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91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3A8B6-B518-5B42-8126-4227EDE76FED}" type="datetime1">
              <a:rPr lang="en-US" smtClean="0"/>
              <a:t>10/3/16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A358D-2637-E146-A3BD-05BD470B5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3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i="0" kern="1200">
          <a:solidFill>
            <a:srgbClr val="4F81BD"/>
          </a:solidFill>
          <a:latin typeface="Seravek"/>
          <a:ea typeface="+mj-ea"/>
          <a:cs typeface="Serave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eravek Light"/>
          <a:ea typeface="+mn-ea"/>
          <a:cs typeface="Seravek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kern="1200">
          <a:solidFill>
            <a:schemeClr val="tx1"/>
          </a:solidFill>
          <a:latin typeface="Seravek ExtraLight"/>
          <a:ea typeface="+mn-ea"/>
          <a:cs typeface="Seravek Extra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eravek ExtraLight"/>
          <a:ea typeface="+mn-ea"/>
          <a:cs typeface="Seravek Extra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eravek ExtraLight"/>
          <a:ea typeface="+mn-ea"/>
          <a:cs typeface="Seravek Extra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eravek ExtraLight"/>
          <a:ea typeface="+mn-ea"/>
          <a:cs typeface="Seravek Extra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7" Type="http://schemas.openxmlformats.org/officeDocument/2006/relationships/image" Target="../media/image4.png"/><Relationship Id="rId8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5" Type="http://schemas.microsoft.com/office/2007/relationships/hdphoto" Target="../media/hdphoto4.wdp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3.wdp"/><Relationship Id="rId7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8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2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3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44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57.png"/><Relationship Id="rId5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emf"/><Relationship Id="rId5" Type="http://schemas.openxmlformats.org/officeDocument/2006/relationships/image" Target="../media/image7.png"/><Relationship Id="rId6" Type="http://schemas.microsoft.com/office/2007/relationships/hdphoto" Target="../media/hdphoto3.wdp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openxmlformats.org/officeDocument/2006/relationships/image" Target="../media/image61.jpeg"/><Relationship Id="rId13" Type="http://schemas.openxmlformats.org/officeDocument/2006/relationships/image" Target="../media/image62.png"/><Relationship Id="rId14" Type="http://schemas.microsoft.com/office/2007/relationships/hdphoto" Target="../media/hdphoto9.wdp"/><Relationship Id="rId15" Type="http://schemas.openxmlformats.org/officeDocument/2006/relationships/image" Target="../media/image63.emf"/><Relationship Id="rId16" Type="http://schemas.openxmlformats.org/officeDocument/2006/relationships/image" Target="../media/image64.png"/><Relationship Id="rId17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github.com/lab11" TargetMode="External"/><Relationship Id="rId4" Type="http://schemas.openxmlformats.org/officeDocument/2006/relationships/hyperlink" Target="http://patpannuto.com" TargetMode="External"/><Relationship Id="rId5" Type="http://schemas.openxmlformats.org/officeDocument/2006/relationships/image" Target="../media/image1.jpeg"/><Relationship Id="rId6" Type="http://schemas.openxmlformats.org/officeDocument/2006/relationships/image" Target="../media/image2.png"/><Relationship Id="rId7" Type="http://schemas.openxmlformats.org/officeDocument/2006/relationships/image" Target="../media/image59.jpg"/><Relationship Id="rId8" Type="http://schemas.openxmlformats.org/officeDocument/2006/relationships/image" Target="../media/image19.png"/><Relationship Id="rId9" Type="http://schemas.microsoft.com/office/2007/relationships/hdphoto" Target="../media/hdphoto7.wdp"/><Relationship Id="rId10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jpeg"/><Relationship Id="rId5" Type="http://schemas.openxmlformats.org/officeDocument/2006/relationships/image" Target="../media/image72.jpe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4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6" Type="http://schemas.openxmlformats.org/officeDocument/2006/relationships/image" Target="../media/image14.png"/><Relationship Id="rId7" Type="http://schemas.microsoft.com/office/2007/relationships/hdphoto" Target="../media/hdphoto2.wdp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mtClean="0">
                <a:solidFill>
                  <a:schemeClr val="tx1"/>
                </a:solidFill>
              </a:rPr>
              <a:t>Ultra-Wideband and</a:t>
            </a:r>
            <a:br>
              <a:rPr lang="en-US" smtClean="0">
                <a:solidFill>
                  <a:schemeClr val="tx1"/>
                </a:solidFill>
              </a:rPr>
            </a:br>
            <a:r>
              <a:rPr lang="en-US" smtClean="0">
                <a:solidFill>
                  <a:schemeClr val="tx1"/>
                </a:solidFill>
              </a:rPr>
              <a:t>Indoor </a:t>
            </a:r>
            <a:r>
              <a:rPr lang="en-US" dirty="0" smtClean="0">
                <a:solidFill>
                  <a:schemeClr val="tx1"/>
                </a:solidFill>
              </a:rPr>
              <a:t>Localization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2914650"/>
            <a:ext cx="6198650" cy="1314450"/>
          </a:xfrm>
        </p:spPr>
        <p:txBody>
          <a:bodyPr>
            <a:noAutofit/>
          </a:bodyPr>
          <a:lstStyle/>
          <a:p>
            <a:pPr algn="l"/>
            <a:r>
              <a:rPr lang="en-US" sz="1800" b="1" dirty="0" smtClean="0">
                <a:solidFill>
                  <a:schemeClr val="accent1"/>
                </a:solidFill>
                <a:latin typeface="Seravek"/>
                <a:cs typeface="Seravek"/>
              </a:rPr>
              <a:t>Pat Pannuto</a:t>
            </a:r>
          </a:p>
          <a:p>
            <a:pPr algn="l"/>
            <a:r>
              <a:rPr lang="en-US" sz="1800" dirty="0" smtClean="0">
                <a:solidFill>
                  <a:schemeClr val="accent1"/>
                </a:solidFill>
              </a:rPr>
              <a:t>In collaboration with Benjamin </a:t>
            </a:r>
            <a:r>
              <a:rPr lang="en-US" sz="1800" dirty="0" err="1" smtClean="0">
                <a:solidFill>
                  <a:schemeClr val="accent1"/>
                </a:solidFill>
              </a:rPr>
              <a:t>Kempke</a:t>
            </a:r>
            <a:r>
              <a:rPr lang="en-US" sz="1800" dirty="0" smtClean="0">
                <a:solidFill>
                  <a:schemeClr val="accent1"/>
                </a:solidFill>
              </a:rPr>
              <a:t>, Bradford Campbell, and Prabal Dutta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" y="4044433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accent4"/>
                </a:solidFill>
                <a:latin typeface="Seravek "/>
                <a:cs typeface="Seravek "/>
              </a:rPr>
              <a:t>HotWireless’16</a:t>
            </a:r>
          </a:p>
          <a:p>
            <a:r>
              <a:rPr lang="en-US" sz="1400" dirty="0" smtClean="0">
                <a:solidFill>
                  <a:schemeClr val="accent4"/>
                </a:solidFill>
                <a:latin typeface="Seravek Light"/>
                <a:cs typeface="Seravek Light"/>
              </a:rPr>
              <a:t>October 3, 2016, NYC, NY, USA</a:t>
            </a:r>
            <a:endParaRPr lang="en-US" sz="1400" dirty="0">
              <a:solidFill>
                <a:schemeClr val="accent4"/>
              </a:solidFill>
              <a:latin typeface="Seravek Light"/>
              <a:cs typeface="Seravek Light"/>
            </a:endParaRPr>
          </a:p>
        </p:txBody>
      </p:sp>
      <p:pic>
        <p:nvPicPr>
          <p:cNvPr id="8" name="Picture 7" descr="lab11_1000px.jp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0" y="107194"/>
            <a:ext cx="867284" cy="845306"/>
          </a:xfrm>
          <a:prstGeom prst="rect">
            <a:avLst/>
          </a:prstGeom>
        </p:spPr>
      </p:pic>
      <p:pic>
        <p:nvPicPr>
          <p:cNvPr id="9" name="Picture 2" descr="C:\Users\David\Desktop\blockM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74011" y="107195"/>
            <a:ext cx="1215658" cy="84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9740" y="2069764"/>
            <a:ext cx="1379857" cy="1973688"/>
          </a:xfrm>
          <a:prstGeom prst="rect">
            <a:avLst/>
          </a:prstGeom>
        </p:spPr>
      </p:pic>
      <p:pic>
        <p:nvPicPr>
          <p:cNvPr id="6" name="Picture 5" descr="tritag_blue_1000x889.jpg"/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518" y="3419879"/>
            <a:ext cx="1820519" cy="16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5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SurePoint</a:t>
            </a:r>
            <a:r>
              <a:rPr lang="en-US" dirty="0" smtClean="0"/>
              <a:t>: Time-of-Flight between symmetric tag and anchor 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tritag_blue_1000x889.jpg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773" y="2806318"/>
            <a:ext cx="818299" cy="727468"/>
          </a:xfrm>
          <a:prstGeom prst="rect">
            <a:avLst/>
          </a:prstGeom>
        </p:spPr>
      </p:pic>
      <p:pic>
        <p:nvPicPr>
          <p:cNvPr id="6" name="Picture 5" descr="tritag_blue_1000x889.jpg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835" y="1744742"/>
            <a:ext cx="818299" cy="727468"/>
          </a:xfrm>
          <a:prstGeom prst="rect">
            <a:avLst/>
          </a:prstGeom>
        </p:spPr>
      </p:pic>
      <p:pic>
        <p:nvPicPr>
          <p:cNvPr id="7" name="Picture 6" descr="tritag_blue_1000x889.jpg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866" y="4101081"/>
            <a:ext cx="818299" cy="727468"/>
          </a:xfrm>
          <a:prstGeom prst="rect">
            <a:avLst/>
          </a:prstGeom>
        </p:spPr>
      </p:pic>
      <p:pic>
        <p:nvPicPr>
          <p:cNvPr id="8" name="Picture 7" descr="tritag_blue_1000x889.jpg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3527" y="1594167"/>
            <a:ext cx="818299" cy="727468"/>
          </a:xfrm>
          <a:prstGeom prst="rect">
            <a:avLst/>
          </a:prstGeom>
        </p:spPr>
      </p:pic>
      <p:pic>
        <p:nvPicPr>
          <p:cNvPr id="9" name="Picture 8" descr="tritag_blue_1000x889.jpg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7835" y="3925234"/>
            <a:ext cx="818299" cy="727468"/>
          </a:xfrm>
          <a:prstGeom prst="rect">
            <a:avLst/>
          </a:prstGeom>
        </p:spPr>
      </p:pic>
      <p:sp>
        <p:nvSpPr>
          <p:cNvPr id="10" name="Left-Right Arrow 9"/>
          <p:cNvSpPr/>
          <p:nvPr/>
        </p:nvSpPr>
        <p:spPr>
          <a:xfrm rot="1122843">
            <a:off x="2307120" y="2489000"/>
            <a:ext cx="1409879" cy="25926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 rot="20306458">
            <a:off x="2145277" y="3588110"/>
            <a:ext cx="1617705" cy="25926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 rot="1773372">
            <a:off x="4799365" y="3729464"/>
            <a:ext cx="1534048" cy="25926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20077648">
            <a:off x="4785672" y="2440615"/>
            <a:ext cx="2206066" cy="259267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6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PolyPoint</a:t>
            </a:r>
            <a:r>
              <a:rPr lang="en-US" dirty="0" smtClean="0"/>
              <a:t> showed how to make commercial UWB accurate, </a:t>
            </a:r>
            <a:r>
              <a:rPr lang="en-US" dirty="0" err="1" smtClean="0"/>
              <a:t>SurePoint</a:t>
            </a:r>
            <a:r>
              <a:rPr lang="en-US" dirty="0" smtClean="0"/>
              <a:t> makes it usable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1316" y="1200151"/>
            <a:ext cx="4443530" cy="3394472"/>
          </a:xfrm>
        </p:spPr>
        <p:txBody>
          <a:bodyPr/>
          <a:lstStyle/>
          <a:p>
            <a:r>
              <a:rPr lang="en-US" dirty="0" err="1" smtClean="0"/>
              <a:t>PolyPoint</a:t>
            </a:r>
            <a:r>
              <a:rPr lang="en-US" dirty="0" smtClean="0"/>
              <a:t>/</a:t>
            </a:r>
            <a:r>
              <a:rPr lang="en-US" dirty="0" err="1" smtClean="0"/>
              <a:t>SurePoint</a:t>
            </a:r>
            <a:r>
              <a:rPr lang="en-US" dirty="0" smtClean="0"/>
              <a:t> key innovations:</a:t>
            </a:r>
          </a:p>
          <a:p>
            <a:pPr lvl="1"/>
            <a:r>
              <a:rPr lang="en-US" dirty="0" smtClean="0"/>
              <a:t>Exploit UWB channel diversity</a:t>
            </a:r>
          </a:p>
          <a:p>
            <a:pPr lvl="1"/>
            <a:r>
              <a:rPr lang="en-US" dirty="0" smtClean="0"/>
              <a:t>^Efficiently with a broadcast-based ranging protocol</a:t>
            </a:r>
          </a:p>
          <a:p>
            <a:pPr lvl="1"/>
            <a:r>
              <a:rPr lang="en-US" dirty="0" smtClean="0"/>
              <a:t>UWB </a:t>
            </a:r>
            <a:r>
              <a:rPr lang="en-US" i="1" dirty="0" smtClean="0"/>
              <a:t>constructive interference</a:t>
            </a:r>
            <a:r>
              <a:rPr lang="en-US" dirty="0" smtClean="0"/>
              <a:t> to schedule and scale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681835"/>
            <a:ext cx="584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PolyPoint</a:t>
            </a:r>
            <a:r>
              <a:rPr lang="en-US" sz="800" b="1" dirty="0" smtClean="0"/>
              <a:t>: </a:t>
            </a:r>
            <a:r>
              <a:rPr lang="en-US" sz="800" b="1" dirty="0"/>
              <a:t>Guiding Indoor Quadrotors with Ultra-Wideband Localization </a:t>
            </a:r>
            <a:r>
              <a:rPr lang="en-US" sz="800" b="1" dirty="0" smtClean="0"/>
              <a:t>(HotWireless’15)</a:t>
            </a:r>
          </a:p>
          <a:p>
            <a:r>
              <a:rPr lang="en-US" sz="800" b="1" dirty="0" err="1"/>
              <a:t>SurePoint</a:t>
            </a:r>
            <a:r>
              <a:rPr lang="en-US" sz="800" b="1" dirty="0"/>
              <a:t>: Exploiting Ultra Wideband Flooding and Diversity to Provide Robust, Scalable, High-Fidelity Indoor </a:t>
            </a:r>
            <a:r>
              <a:rPr lang="en-US" sz="800" b="1" dirty="0" smtClean="0"/>
              <a:t>Localization (SenSys’16)</a:t>
            </a:r>
          </a:p>
          <a:p>
            <a:r>
              <a:rPr lang="en-US" sz="800" dirty="0" smtClean="0"/>
              <a:t>Benjamin </a:t>
            </a:r>
            <a:r>
              <a:rPr lang="en-US" sz="800" dirty="0" err="1" smtClean="0"/>
              <a:t>Kempke</a:t>
            </a:r>
            <a:r>
              <a:rPr lang="en-US" sz="800" dirty="0" smtClean="0"/>
              <a:t>, Pat Pannuto, Bradford Campbell, and Prabal Dutta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452821"/>
            <a:ext cx="3778699" cy="28394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Oval 5"/>
          <p:cNvSpPr/>
          <p:nvPr/>
        </p:nvSpPr>
        <p:spPr>
          <a:xfrm>
            <a:off x="317395" y="3657600"/>
            <a:ext cx="1337593" cy="3929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3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PolyPoint</a:t>
            </a:r>
            <a:r>
              <a:rPr lang="en-US" dirty="0" smtClean="0"/>
              <a:t> taught us that the UWB channel exhibits high variance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681835"/>
            <a:ext cx="584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PolyPoint</a:t>
            </a:r>
            <a:r>
              <a:rPr lang="en-US" sz="800" b="1" dirty="0" smtClean="0"/>
              <a:t>: </a:t>
            </a:r>
            <a:r>
              <a:rPr lang="en-US" sz="800" b="1" dirty="0"/>
              <a:t>Guiding Indoor Quadrotors with Ultra-Wideband Localization </a:t>
            </a:r>
            <a:r>
              <a:rPr lang="en-US" sz="800" b="1" dirty="0" smtClean="0"/>
              <a:t>(HotWireless’15)</a:t>
            </a:r>
          </a:p>
          <a:p>
            <a:r>
              <a:rPr lang="en-US" sz="800" b="1" dirty="0" err="1"/>
              <a:t>SurePoint</a:t>
            </a:r>
            <a:r>
              <a:rPr lang="en-US" sz="800" b="1" dirty="0"/>
              <a:t>: Exploiting Ultra Wideband Flooding and Diversity to Provide Robust, Scalable, High-Fidelity Indoor </a:t>
            </a:r>
            <a:r>
              <a:rPr lang="en-US" sz="800" b="1" dirty="0" smtClean="0"/>
              <a:t>Localization (SenSys’16)</a:t>
            </a:r>
          </a:p>
          <a:p>
            <a:r>
              <a:rPr lang="en-US" sz="800" dirty="0" smtClean="0"/>
              <a:t>Benjamin </a:t>
            </a:r>
            <a:r>
              <a:rPr lang="en-US" sz="800" dirty="0" err="1" smtClean="0"/>
              <a:t>Kempke</a:t>
            </a:r>
            <a:r>
              <a:rPr lang="en-US" sz="800" dirty="0" smtClean="0"/>
              <a:t>, Pat Pannuto, Bradford Campbell, and Prabal Dutta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168601"/>
            <a:ext cx="8229600" cy="3394472"/>
          </a:xfrm>
        </p:spPr>
        <p:txBody>
          <a:bodyPr/>
          <a:lstStyle/>
          <a:p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324952" y="1156730"/>
            <a:ext cx="3789848" cy="1346842"/>
            <a:chOff x="324952" y="1156730"/>
            <a:chExt cx="3789848" cy="1346842"/>
          </a:xfrm>
        </p:grpSpPr>
        <p:sp>
          <p:nvSpPr>
            <p:cNvPr id="12" name="Rectangle 11"/>
            <p:cNvSpPr/>
            <p:nvPr/>
          </p:nvSpPr>
          <p:spPr>
            <a:xfrm>
              <a:off x="324952" y="1156730"/>
              <a:ext cx="3789847" cy="1346842"/>
            </a:xfrm>
            <a:prstGeom prst="rect">
              <a:avLst/>
            </a:prstGeom>
            <a:solidFill>
              <a:srgbClr val="FFFFFF">
                <a:alpha val="8549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1210915"/>
              <a:ext cx="3657600" cy="127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286000" y="1289111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Seravek Light"/>
                  <a:cs typeface="Seravek Light"/>
                </a:rPr>
                <a:t>Channel model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24952" y="2705071"/>
            <a:ext cx="3850331" cy="1346842"/>
            <a:chOff x="324952" y="2705071"/>
            <a:chExt cx="3850331" cy="1346842"/>
          </a:xfrm>
        </p:grpSpPr>
        <p:sp>
          <p:nvSpPr>
            <p:cNvPr id="10" name="Rectangle 9"/>
            <p:cNvSpPr/>
            <p:nvPr/>
          </p:nvSpPr>
          <p:spPr>
            <a:xfrm>
              <a:off x="324952" y="2705071"/>
              <a:ext cx="3789847" cy="1346842"/>
            </a:xfrm>
            <a:prstGeom prst="rect">
              <a:avLst/>
            </a:prstGeom>
            <a:solidFill>
              <a:srgbClr val="FFFFFF">
                <a:alpha val="8549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5223" y="2728737"/>
              <a:ext cx="3790060" cy="131599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209068" y="2774560"/>
              <a:ext cx="1752022" cy="382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Seravek Light"/>
                  <a:cs typeface="Seravek Light"/>
                </a:rPr>
                <a:t>Empirical Study</a:t>
              </a:r>
            </a:p>
          </p:txBody>
        </p:sp>
      </p:grpSp>
      <p:pic>
        <p:nvPicPr>
          <p:cNvPr id="13" name="Picture 12" descr="tritag_blue_1000x889.jpg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6481" y="1279500"/>
            <a:ext cx="1386696" cy="1232774"/>
          </a:xfrm>
          <a:prstGeom prst="rect">
            <a:avLst/>
          </a:prstGeom>
        </p:spPr>
      </p:pic>
      <p:pic>
        <p:nvPicPr>
          <p:cNvPr id="15" name="Picture 14" descr="tritag_blue_1000x889.jpg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419" y="1279500"/>
            <a:ext cx="1386696" cy="1232774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4918332" y="1366700"/>
            <a:ext cx="3318143" cy="932453"/>
            <a:chOff x="4918332" y="1483575"/>
            <a:chExt cx="3318143" cy="932453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359829" y="1483575"/>
              <a:ext cx="2343938" cy="91521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59829" y="1575096"/>
              <a:ext cx="1955371" cy="679498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59829" y="1575096"/>
              <a:ext cx="2746018" cy="629922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359829" y="1575096"/>
              <a:ext cx="2343938" cy="4322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359829" y="1575096"/>
              <a:ext cx="2876646" cy="757585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359829" y="1575096"/>
              <a:ext cx="1955371" cy="741168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359829" y="1585465"/>
              <a:ext cx="2343938" cy="72978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359829" y="1602438"/>
              <a:ext cx="1859118" cy="771665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359829" y="1575096"/>
              <a:ext cx="2746018" cy="782686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4918332" y="1513426"/>
              <a:ext cx="2785435" cy="741354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918332" y="2254779"/>
              <a:ext cx="3187515" cy="60179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4918332" y="2254594"/>
              <a:ext cx="2396868" cy="185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918332" y="1591791"/>
              <a:ext cx="2746018" cy="662988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4918332" y="2254779"/>
              <a:ext cx="2300615" cy="49391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918332" y="2235385"/>
              <a:ext cx="3187515" cy="19394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4918332" y="1604947"/>
              <a:ext cx="2746018" cy="660201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918332" y="2282121"/>
              <a:ext cx="3187515" cy="69769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4918332" y="2254779"/>
              <a:ext cx="2348742" cy="103003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784935" y="1519639"/>
              <a:ext cx="1938378" cy="761313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5784935" y="2151163"/>
              <a:ext cx="2320912" cy="129788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5784935" y="2178505"/>
              <a:ext cx="1482139" cy="102446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5784935" y="1557088"/>
              <a:ext cx="1918832" cy="723863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784935" y="2280951"/>
              <a:ext cx="1434012" cy="111246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5784935" y="2196348"/>
              <a:ext cx="2320912" cy="84603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5784935" y="1563135"/>
              <a:ext cx="1918832" cy="728185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784935" y="2308293"/>
              <a:ext cx="2451540" cy="107735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784935" y="2280951"/>
              <a:ext cx="1530265" cy="10369"/>
            </a:xfrm>
            <a:prstGeom prst="line">
              <a:avLst/>
            </a:prstGeom>
            <a:ln w="28575">
              <a:prstDash val="sysDash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4630333" y="2981992"/>
            <a:ext cx="3829408" cy="1346842"/>
            <a:chOff x="4630333" y="2981992"/>
            <a:chExt cx="3829408" cy="1346842"/>
          </a:xfrm>
        </p:grpSpPr>
        <p:sp>
          <p:nvSpPr>
            <p:cNvPr id="100" name="Rectangle 99"/>
            <p:cNvSpPr/>
            <p:nvPr/>
          </p:nvSpPr>
          <p:spPr>
            <a:xfrm>
              <a:off x="4630333" y="2981992"/>
              <a:ext cx="3789847" cy="1346842"/>
            </a:xfrm>
            <a:prstGeom prst="rect">
              <a:avLst/>
            </a:prstGeom>
            <a:solidFill>
              <a:srgbClr val="FFFFFF">
                <a:alpha val="8549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7573" y="3001109"/>
              <a:ext cx="3792168" cy="1316725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6421892" y="3048780"/>
              <a:ext cx="1903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Seravek Light"/>
                  <a:cs typeface="Seravek Light"/>
                </a:rPr>
                <a:t>12</a:t>
              </a:r>
              <a:r>
                <a:rPr lang="en-US" b="1" baseline="30000" dirty="0" smtClean="0">
                  <a:solidFill>
                    <a:srgbClr val="FF0000"/>
                  </a:solidFill>
                  <a:latin typeface="Seravek Light"/>
                  <a:cs typeface="Seravek Light"/>
                </a:rPr>
                <a:t>th</a:t>
              </a:r>
              <a:r>
                <a:rPr lang="en-US" b="1" dirty="0" smtClean="0">
                  <a:solidFill>
                    <a:srgbClr val="FF0000"/>
                  </a:solidFill>
                  <a:latin typeface="Seravek Light"/>
                  <a:cs typeface="Seravek Light"/>
                </a:rPr>
                <a:t> %</a:t>
              </a:r>
              <a:r>
                <a:rPr lang="en-US" b="1" dirty="0" err="1" smtClean="0">
                  <a:solidFill>
                    <a:srgbClr val="FF0000"/>
                  </a:solidFill>
                  <a:latin typeface="Seravek Light"/>
                  <a:cs typeface="Seravek Light"/>
                </a:rPr>
                <a:t>ile</a:t>
              </a:r>
              <a:r>
                <a:rPr lang="en-US" b="1" dirty="0" smtClean="0">
                  <a:solidFill>
                    <a:srgbClr val="FF0000"/>
                  </a:solidFill>
                  <a:latin typeface="Seravek Light"/>
                  <a:cs typeface="Seravek Light"/>
                </a:rPr>
                <a:t> Estimate</a:t>
              </a: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5390505" y="2589894"/>
            <a:ext cx="231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Seravek Light"/>
                <a:cs typeface="Seravek Light"/>
              </a:rPr>
              <a:t>27 Samples </a:t>
            </a:r>
            <a:r>
              <a:rPr lang="en-US" b="1" smtClean="0">
                <a:latin typeface="Seravek Light"/>
                <a:cs typeface="Seravek Light"/>
                <a:sym typeface="Wingdings"/>
              </a:rPr>
              <a:t> 1 Range</a:t>
            </a:r>
            <a:endParaRPr lang="en-US" b="1" dirty="0" smtClean="0">
              <a:latin typeface="Seravek Light"/>
              <a:cs typeface="Seravek Light"/>
            </a:endParaRPr>
          </a:p>
        </p:txBody>
      </p:sp>
      <p:sp>
        <p:nvSpPr>
          <p:cNvPr id="106" name="Slide Number Placeholder 10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5364899-C3E4-AC43-AE3E-98D888341C12}" type="slidenum">
              <a:rPr lang="en-US" b="0">
                <a:latin typeface="Seravek" charset="0"/>
                <a:ea typeface="Seravek" charset="0"/>
                <a:cs typeface="Seravek" charset="0"/>
              </a:rPr>
              <a:pPr/>
              <a:t>13</a:t>
            </a:fld>
            <a:endParaRPr lang="en-US" b="0">
              <a:latin typeface="Seravek" charset="0"/>
              <a:ea typeface="Seravek" charset="0"/>
              <a:cs typeface="Serave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9063" y="1333080"/>
            <a:ext cx="2509799" cy="26883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53" y="1575071"/>
            <a:ext cx="2616988" cy="2446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972" y="4057516"/>
            <a:ext cx="2890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Seravek" charset="0"/>
                <a:ea typeface="Seravek" charset="0"/>
                <a:cs typeface="Seravek" charset="0"/>
              </a:rPr>
              <a:t>Naïve implementation: </a:t>
            </a:r>
            <a:r>
              <a:rPr lang="en-US" sz="1200" b="1" dirty="0" smtClean="0">
                <a:latin typeface="Seravek" charset="0"/>
                <a:ea typeface="Seravek" charset="0"/>
                <a:cs typeface="Seravek" charset="0"/>
              </a:rPr>
              <a:t>27x3xN </a:t>
            </a:r>
            <a:r>
              <a:rPr lang="en-US" sz="1200" b="1" dirty="0">
                <a:latin typeface="Seravek" charset="0"/>
                <a:ea typeface="Seravek" charset="0"/>
                <a:cs typeface="Seravek" charset="0"/>
              </a:rPr>
              <a:t>packets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0397" y="4067140"/>
            <a:ext cx="2010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>
                <a:latin typeface="Seravek" charset="0"/>
                <a:ea typeface="Seravek" charset="0"/>
                <a:cs typeface="Seravek" charset="0"/>
              </a:rPr>
              <a:t>PolyPoint</a:t>
            </a:r>
            <a:r>
              <a:rPr lang="en-US" sz="1200" b="1" dirty="0" smtClean="0">
                <a:latin typeface="Seravek" charset="0"/>
                <a:ea typeface="Seravek" charset="0"/>
                <a:cs typeface="Seravek" charset="0"/>
              </a:rPr>
              <a:t>: </a:t>
            </a:r>
            <a:r>
              <a:rPr lang="en-US" sz="1200" b="1" dirty="0">
                <a:latin typeface="Seravek" charset="0"/>
                <a:ea typeface="Seravek" charset="0"/>
                <a:cs typeface="Seravek" charset="0"/>
              </a:rPr>
              <a:t>27+1+N packets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7253" y="4365758"/>
            <a:ext cx="16167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Seravek" charset="0"/>
                <a:ea typeface="Seravek" charset="0"/>
                <a:cs typeface="Seravek" charset="0"/>
              </a:rPr>
              <a:t>3 anchors:</a:t>
            </a:r>
          </a:p>
          <a:p>
            <a:pPr algn="ctr"/>
            <a:r>
              <a:rPr lang="en-US" sz="1350" dirty="0">
                <a:latin typeface="Seravek" charset="0"/>
                <a:ea typeface="Seravek" charset="0"/>
                <a:cs typeface="Seravek" charset="0"/>
              </a:rPr>
              <a:t>243 packets (~4 Hz)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83810" y="4365757"/>
            <a:ext cx="15803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Seravek" charset="0"/>
                <a:ea typeface="Seravek" charset="0"/>
                <a:cs typeface="Seravek" charset="0"/>
              </a:rPr>
              <a:t>3 anchors:</a:t>
            </a:r>
          </a:p>
          <a:p>
            <a:pPr algn="ctr"/>
            <a:r>
              <a:rPr lang="en-US" sz="1350" dirty="0">
                <a:latin typeface="Seravek" charset="0"/>
                <a:ea typeface="Seravek" charset="0"/>
                <a:cs typeface="Seravek" charset="0"/>
              </a:rPr>
              <a:t>31 packets (~32 Hz)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Broadcasts can make diversity acquisition efficient, but must also be robust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8457" y="917920"/>
            <a:ext cx="2182294" cy="30743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52727" y="4080972"/>
            <a:ext cx="2034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 smtClean="0">
                <a:latin typeface="Seravek" charset="0"/>
                <a:ea typeface="Seravek" charset="0"/>
                <a:cs typeface="Seravek" charset="0"/>
              </a:rPr>
              <a:t>SurePoint</a:t>
            </a:r>
            <a:r>
              <a:rPr lang="en-US" sz="1200" b="1" dirty="0" smtClean="0">
                <a:latin typeface="Seravek" charset="0"/>
                <a:ea typeface="Seravek" charset="0"/>
                <a:cs typeface="Seravek" charset="0"/>
              </a:rPr>
              <a:t>: 27+3+N </a:t>
            </a:r>
            <a:r>
              <a:rPr lang="en-US" sz="1200" b="1" dirty="0">
                <a:latin typeface="Seravek" charset="0"/>
                <a:ea typeface="Seravek" charset="0"/>
                <a:cs typeface="Seravek" charset="0"/>
              </a:rPr>
              <a:t>packets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8650" y="4365757"/>
            <a:ext cx="15819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Seravek" charset="0"/>
                <a:ea typeface="Seravek" charset="0"/>
                <a:cs typeface="Seravek" charset="0"/>
              </a:rPr>
              <a:t>3 anchors:</a:t>
            </a:r>
          </a:p>
          <a:p>
            <a:pPr algn="ctr"/>
            <a:r>
              <a:rPr lang="en-US" sz="1350" dirty="0" smtClean="0">
                <a:latin typeface="Seravek" charset="0"/>
                <a:ea typeface="Seravek" charset="0"/>
                <a:cs typeface="Seravek" charset="0"/>
              </a:rPr>
              <a:t>33 </a:t>
            </a:r>
            <a:r>
              <a:rPr lang="en-US" sz="1350" dirty="0">
                <a:latin typeface="Seravek" charset="0"/>
                <a:ea typeface="Seravek" charset="0"/>
                <a:cs typeface="Seravek" charset="0"/>
              </a:rPr>
              <a:t>packets (~</a:t>
            </a:r>
            <a:r>
              <a:rPr lang="en-US" sz="1350" dirty="0" smtClean="0">
                <a:latin typeface="Seravek" charset="0"/>
                <a:ea typeface="Seravek" charset="0"/>
                <a:cs typeface="Seravek" charset="0"/>
              </a:rPr>
              <a:t>31 </a:t>
            </a:r>
            <a:r>
              <a:rPr lang="en-US" sz="1350" dirty="0">
                <a:latin typeface="Seravek" charset="0"/>
                <a:ea typeface="Seravek" charset="0"/>
                <a:cs typeface="Seravek" charset="0"/>
              </a:rPr>
              <a:t>Hz)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26076" y="2099638"/>
            <a:ext cx="3052584" cy="1631216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  <a:latin typeface="Seravek Light"/>
                <a:cs typeface="Seravek Light"/>
              </a:rPr>
              <a:t>Problem:</a:t>
            </a:r>
          </a:p>
          <a:p>
            <a:r>
              <a:rPr lang="en-US" sz="2000" dirty="0" smtClean="0">
                <a:latin typeface="Seravek Light"/>
                <a:cs typeface="Seravek Light"/>
              </a:rPr>
              <a:t>In an open 20x20 m room with 16 anchors, </a:t>
            </a:r>
            <a:r>
              <a:rPr lang="en-US" sz="2000" dirty="0" err="1" smtClean="0">
                <a:latin typeface="Seravek Light"/>
                <a:cs typeface="Seravek Light"/>
              </a:rPr>
              <a:t>PolyPoint</a:t>
            </a:r>
            <a:r>
              <a:rPr lang="en-US" sz="2000" dirty="0" smtClean="0">
                <a:latin typeface="Seravek Light"/>
                <a:cs typeface="Seravek Light"/>
              </a:rPr>
              <a:t> ranges with an average of 4 each round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27681" y="2269982"/>
            <a:ext cx="2444070" cy="132343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Seravek Light"/>
                <a:cs typeface="Seravek Light"/>
              </a:rPr>
              <a:t>In the same room, </a:t>
            </a:r>
            <a:r>
              <a:rPr lang="en-US" sz="2000" b="1" dirty="0" err="1" smtClean="0">
                <a:latin typeface="Seravek Light"/>
                <a:cs typeface="Seravek Light"/>
              </a:rPr>
              <a:t>SurePoint</a:t>
            </a:r>
            <a:r>
              <a:rPr lang="en-US" sz="2000" b="1" dirty="0" smtClean="0">
                <a:latin typeface="Seravek Light"/>
                <a:cs typeface="Seravek Light"/>
              </a:rPr>
              <a:t> ranges with 7.3 of 9 deployed anchors</a:t>
            </a:r>
            <a:endParaRPr lang="en-US" sz="2000" dirty="0" smtClean="0">
              <a:latin typeface="Seravek Light"/>
              <a:cs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3723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5" grpId="0"/>
      <p:bldP spid="9" grpId="0"/>
      <p:bldP spid="12" grpId="0"/>
      <p:bldP spid="13" grpId="0"/>
      <p:bldP spid="10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Localizing multiple devices requires coordination to avoid interference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Insight: Borrow scheduling from sensor networking</a:t>
            </a:r>
          </a:p>
          <a:p>
            <a:pPr lvl="1"/>
            <a:r>
              <a:rPr lang="en-US" dirty="0" smtClean="0"/>
              <a:t>State of the art relies on </a:t>
            </a:r>
            <a:r>
              <a:rPr lang="en-US" i="1" dirty="0" smtClean="0"/>
              <a:t>constructive interference – </a:t>
            </a:r>
            <a:r>
              <a:rPr lang="en-US" b="1" dirty="0" smtClean="0">
                <a:solidFill>
                  <a:srgbClr val="FF0000"/>
                </a:solidFill>
              </a:rPr>
              <a:t>UWB friendly?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681835"/>
            <a:ext cx="584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PolyPoint</a:t>
            </a:r>
            <a:r>
              <a:rPr lang="en-US" sz="800" b="1" dirty="0" smtClean="0"/>
              <a:t>: </a:t>
            </a:r>
            <a:r>
              <a:rPr lang="en-US" sz="800" b="1" dirty="0"/>
              <a:t>Guiding Indoor Quadrotors with Ultra-Wideband Localization </a:t>
            </a:r>
            <a:r>
              <a:rPr lang="en-US" sz="800" b="1" dirty="0" smtClean="0"/>
              <a:t>(HotWireless’15)</a:t>
            </a:r>
          </a:p>
          <a:p>
            <a:r>
              <a:rPr lang="en-US" sz="800" b="1" dirty="0" err="1"/>
              <a:t>SurePoint</a:t>
            </a:r>
            <a:r>
              <a:rPr lang="en-US" sz="800" b="1" dirty="0"/>
              <a:t>: Exploiting Ultra Wideband Flooding and Diversity to Provide Robust, Scalable, High-Fidelity Indoor </a:t>
            </a:r>
            <a:r>
              <a:rPr lang="en-US" sz="800" b="1" dirty="0" smtClean="0"/>
              <a:t>Localization (SenSys’16)</a:t>
            </a:r>
          </a:p>
          <a:p>
            <a:r>
              <a:rPr lang="en-US" sz="800" dirty="0" smtClean="0"/>
              <a:t>Benjamin </a:t>
            </a:r>
            <a:r>
              <a:rPr lang="en-US" sz="800" dirty="0" err="1" smtClean="0"/>
              <a:t>Kempke</a:t>
            </a:r>
            <a:r>
              <a:rPr lang="en-US" sz="800" dirty="0" smtClean="0"/>
              <a:t>, Pat Pannuto, Bradford Campbell, and Prabal Dutta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655" y="2519093"/>
            <a:ext cx="3479800" cy="1790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007" y="2522047"/>
            <a:ext cx="1072529" cy="162254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9729" y="2522047"/>
            <a:ext cx="1072529" cy="162254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39451" y="2522047"/>
            <a:ext cx="1072529" cy="162254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1263" y="3071280"/>
            <a:ext cx="550015" cy="55001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Oval 11"/>
          <p:cNvSpPr/>
          <p:nvPr/>
        </p:nvSpPr>
        <p:spPr>
          <a:xfrm>
            <a:off x="1792706" y="3071280"/>
            <a:ext cx="550015" cy="550015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00707" y="3071280"/>
            <a:ext cx="550015" cy="55001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</a:t>
            </a: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Arc 14"/>
          <p:cNvSpPr/>
          <p:nvPr/>
        </p:nvSpPr>
        <p:spPr>
          <a:xfrm rot="10800000">
            <a:off x="953933" y="3521143"/>
            <a:ext cx="914400" cy="914400"/>
          </a:xfrm>
          <a:prstGeom prst="arc">
            <a:avLst>
              <a:gd name="adj1" fmla="val 10982687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 rot="10800000">
            <a:off x="2290296" y="3521143"/>
            <a:ext cx="914400" cy="914400"/>
          </a:xfrm>
          <a:prstGeom prst="arc">
            <a:avLst>
              <a:gd name="adj1" fmla="val 10982687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92536" y="4372620"/>
            <a:ext cx="237193" cy="11687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33196" y="4362271"/>
            <a:ext cx="237193" cy="11687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03233" y="2466887"/>
            <a:ext cx="4223999" cy="2108512"/>
            <a:chOff x="335052" y="2035835"/>
            <a:chExt cx="4470703" cy="2231660"/>
          </a:xfrm>
        </p:grpSpPr>
        <p:sp>
          <p:nvSpPr>
            <p:cNvPr id="20" name="Rectangle 19"/>
            <p:cNvSpPr/>
            <p:nvPr/>
          </p:nvSpPr>
          <p:spPr>
            <a:xfrm>
              <a:off x="335052" y="2035835"/>
              <a:ext cx="4470703" cy="223166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450" y="2133169"/>
              <a:ext cx="4250366" cy="2071478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3887595" y="2244234"/>
            <a:ext cx="5152847" cy="1543594"/>
            <a:chOff x="4071235" y="2667573"/>
            <a:chExt cx="5152847" cy="1543594"/>
          </a:xfrm>
        </p:grpSpPr>
        <p:sp>
          <p:nvSpPr>
            <p:cNvPr id="23" name="Rectangle 22"/>
            <p:cNvSpPr/>
            <p:nvPr/>
          </p:nvSpPr>
          <p:spPr>
            <a:xfrm>
              <a:off x="4071235" y="2667573"/>
              <a:ext cx="5152847" cy="154359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35423" y="2848377"/>
              <a:ext cx="5029200" cy="127000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4948805" y="3881883"/>
            <a:ext cx="3465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Seravek Light"/>
                <a:cs typeface="Seravek Light"/>
              </a:rPr>
              <a:t>New Tradeoffs: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Seravek Light"/>
                <a:cs typeface="Seravek Light"/>
              </a:rPr>
              <a:t>Number of tags vs. update rate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Seravek Light"/>
                <a:cs typeface="Seravek Light"/>
              </a:rPr>
              <a:t>Join latency vs. update rate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9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</a:t>
            </a:r>
            <a:r>
              <a:rPr lang="is-IS" dirty="0" smtClean="0"/>
              <a:t>obust, accurate localization and best-in-class long-tail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4482" y="1243757"/>
            <a:ext cx="4458559" cy="3394472"/>
          </a:xfrm>
        </p:spPr>
        <p:txBody>
          <a:bodyPr/>
          <a:lstStyle/>
          <a:p>
            <a:r>
              <a:rPr lang="en-US" dirty="0" smtClean="0"/>
              <a:t>Stationary Experiment</a:t>
            </a:r>
          </a:p>
          <a:p>
            <a:pPr lvl="1"/>
            <a:r>
              <a:rPr lang="en-US" dirty="0" smtClean="0"/>
              <a:t>7,500 samples</a:t>
            </a:r>
          </a:p>
          <a:p>
            <a:pPr lvl="1"/>
            <a:r>
              <a:rPr lang="en-US" dirty="0" smtClean="0"/>
              <a:t>0.29 m median error</a:t>
            </a:r>
          </a:p>
          <a:p>
            <a:pPr lvl="1"/>
            <a:r>
              <a:rPr lang="en-US" b="1" dirty="0" smtClean="0">
                <a:solidFill>
                  <a:schemeClr val="accent6"/>
                </a:solidFill>
              </a:rPr>
              <a:t>0.77 m 99</a:t>
            </a:r>
            <a:r>
              <a:rPr lang="en-US" b="1" baseline="30000" dirty="0" smtClean="0">
                <a:solidFill>
                  <a:schemeClr val="accent6"/>
                </a:solidFill>
              </a:rPr>
              <a:t>th</a:t>
            </a:r>
            <a:r>
              <a:rPr lang="en-US" b="1" dirty="0" smtClean="0">
                <a:solidFill>
                  <a:schemeClr val="accent6"/>
                </a:solidFill>
              </a:rPr>
              <a:t> percentile error</a:t>
            </a:r>
          </a:p>
          <a:p>
            <a:pPr lvl="1"/>
            <a:r>
              <a:rPr lang="en-US" dirty="0" smtClean="0"/>
              <a:t>1.53 m worst case error</a:t>
            </a:r>
          </a:p>
          <a:p>
            <a:pPr lvl="2"/>
            <a:r>
              <a:rPr lang="en-US" b="1" dirty="0" smtClean="0">
                <a:solidFill>
                  <a:schemeClr val="accent6"/>
                </a:solidFill>
              </a:rPr>
              <a:t>0.76 m with 3-point median filter</a:t>
            </a:r>
          </a:p>
          <a:p>
            <a:pPr lvl="1"/>
            <a:r>
              <a:rPr lang="en-US" dirty="0" smtClean="0"/>
              <a:t>Recovered range in </a:t>
            </a:r>
            <a:r>
              <a:rPr lang="en-US" b="1" dirty="0" smtClean="0"/>
              <a:t>every </a:t>
            </a:r>
            <a:r>
              <a:rPr lang="en-US" dirty="0" smtClean="0"/>
              <a:t>eligible round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681835"/>
            <a:ext cx="584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PolyPoint</a:t>
            </a:r>
            <a:r>
              <a:rPr lang="en-US" sz="800" b="1" dirty="0" smtClean="0"/>
              <a:t>: </a:t>
            </a:r>
            <a:r>
              <a:rPr lang="en-US" sz="800" b="1" dirty="0"/>
              <a:t>Guiding Indoor Quadrotors with Ultra-Wideband Localization </a:t>
            </a:r>
            <a:r>
              <a:rPr lang="en-US" sz="800" b="1" dirty="0" smtClean="0"/>
              <a:t>(HotWireless’15)</a:t>
            </a:r>
          </a:p>
          <a:p>
            <a:r>
              <a:rPr lang="en-US" sz="800" b="1" dirty="0" err="1"/>
              <a:t>SurePoint</a:t>
            </a:r>
            <a:r>
              <a:rPr lang="en-US" sz="800" b="1" dirty="0"/>
              <a:t>: Exploiting Ultra Wideband Flooding and Diversity to Provide Robust, Scalable, High-Fidelity Indoor </a:t>
            </a:r>
            <a:r>
              <a:rPr lang="en-US" sz="800" b="1" dirty="0" smtClean="0"/>
              <a:t>Localization (SenSys’16)</a:t>
            </a:r>
          </a:p>
          <a:p>
            <a:r>
              <a:rPr lang="en-US" sz="800" dirty="0" smtClean="0"/>
              <a:t>Benjamin </a:t>
            </a:r>
            <a:r>
              <a:rPr lang="en-US" sz="800" dirty="0" err="1" smtClean="0"/>
              <a:t>Kempke</a:t>
            </a:r>
            <a:r>
              <a:rPr lang="en-US" sz="800" dirty="0" smtClean="0"/>
              <a:t>, Pat Pannuto, Bradford Campbell, and Prabal Dutta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27" y="1187228"/>
            <a:ext cx="3545973" cy="34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6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SurePoint</a:t>
            </a:r>
            <a:r>
              <a:rPr lang="en-US" dirty="0" smtClean="0"/>
              <a:t> Today: Providing localization as a drop-in, modular primitive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219" y="1372791"/>
            <a:ext cx="2721255" cy="33944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>
                <a:latin typeface="Seravek"/>
                <a:cs typeface="Seravek"/>
              </a:rPr>
              <a:t>TriPoint</a:t>
            </a:r>
            <a:endParaRPr lang="en-US" b="1" dirty="0" smtClean="0">
              <a:latin typeface="Seravek"/>
              <a:cs typeface="Seravek"/>
            </a:endParaRPr>
          </a:p>
          <a:p>
            <a:r>
              <a:rPr lang="en-US" dirty="0" smtClean="0"/>
              <a:t>Drop-in localization module</a:t>
            </a:r>
          </a:p>
          <a:p>
            <a:r>
              <a:rPr lang="en-US" dirty="0" smtClean="0"/>
              <a:t>Towards “where-am-I” as an I</a:t>
            </a:r>
            <a:r>
              <a:rPr lang="en-US" baseline="30000" dirty="0" smtClean="0"/>
              <a:t>2</a:t>
            </a:r>
            <a:r>
              <a:rPr lang="en-US" dirty="0" smtClean="0"/>
              <a:t>C command</a:t>
            </a:r>
            <a:endParaRPr lang="en-US" dirty="0"/>
          </a:p>
        </p:txBody>
      </p:sp>
      <p:pic>
        <p:nvPicPr>
          <p:cNvPr id="5" name="Picture 4" descr="tritag_blue_1000x889.jpg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3336" y="1678396"/>
            <a:ext cx="2336146" cy="207683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65545" y="1372791"/>
            <a:ext cx="2721255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 Light"/>
                <a:ea typeface="+mn-ea"/>
                <a:cs typeface="Seravek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err="1" smtClean="0">
                <a:latin typeface="Seravek"/>
                <a:cs typeface="Seravek"/>
              </a:rPr>
              <a:t>TriTag</a:t>
            </a:r>
            <a:endParaRPr lang="en-US" b="1" dirty="0" smtClean="0">
              <a:latin typeface="Seravek"/>
              <a:cs typeface="Seravek"/>
            </a:endParaRPr>
          </a:p>
          <a:p>
            <a:r>
              <a:rPr lang="en-US" dirty="0" smtClean="0"/>
              <a:t>Carrier board</a:t>
            </a:r>
          </a:p>
          <a:p>
            <a:r>
              <a:rPr lang="en-US" dirty="0" smtClean="0"/>
              <a:t>Adds BLE for offloading position information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11700000">
            <a:off x="1987303" y="1943873"/>
            <a:ext cx="2510381" cy="14006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700000">
            <a:off x="5014600" y="1741715"/>
            <a:ext cx="949663" cy="15102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4681835"/>
            <a:ext cx="584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PolyPoint</a:t>
            </a:r>
            <a:r>
              <a:rPr lang="en-US" sz="800" b="1" dirty="0" smtClean="0"/>
              <a:t>: </a:t>
            </a:r>
            <a:r>
              <a:rPr lang="en-US" sz="800" b="1" dirty="0"/>
              <a:t>Guiding Indoor Quadrotors with Ultra-Wideband Localization </a:t>
            </a:r>
            <a:r>
              <a:rPr lang="en-US" sz="800" b="1" dirty="0" smtClean="0"/>
              <a:t>(HotWireless’15)</a:t>
            </a:r>
          </a:p>
          <a:p>
            <a:r>
              <a:rPr lang="en-US" sz="800" b="1" dirty="0" err="1"/>
              <a:t>SurePoint</a:t>
            </a:r>
            <a:r>
              <a:rPr lang="en-US" sz="800" b="1" dirty="0"/>
              <a:t>: Exploiting Ultra Wideband Flooding and Diversity to Provide Robust, Scalable, High-Fidelity Indoor </a:t>
            </a:r>
            <a:r>
              <a:rPr lang="en-US" sz="800" b="1" dirty="0" smtClean="0"/>
              <a:t>Localization (SenSys’16)</a:t>
            </a:r>
          </a:p>
          <a:p>
            <a:r>
              <a:rPr lang="en-US" sz="800" dirty="0" smtClean="0"/>
              <a:t>Benjamin </a:t>
            </a:r>
            <a:r>
              <a:rPr lang="en-US" sz="800" dirty="0" err="1" smtClean="0"/>
              <a:t>Kempke</a:t>
            </a:r>
            <a:r>
              <a:rPr lang="en-US" sz="800" dirty="0" smtClean="0"/>
              <a:t>, Pat Pannuto, Bradford Campbell, and Prabal Dutta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1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SurePoint</a:t>
            </a:r>
            <a:r>
              <a:rPr lang="en-US" dirty="0" smtClean="0"/>
              <a:t> design is limited by the use of a commercial UWB transceiver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Economic cost</a:t>
            </a:r>
          </a:p>
          <a:p>
            <a:pPr lvl="1"/>
            <a:r>
              <a:rPr lang="en-US" dirty="0" smtClean="0"/>
              <a:t>~$10 at quantity 1,000</a:t>
            </a:r>
          </a:p>
          <a:p>
            <a:r>
              <a:rPr lang="en-US" dirty="0" smtClean="0"/>
              <a:t>Energy cost</a:t>
            </a:r>
          </a:p>
          <a:p>
            <a:pPr lvl="1"/>
            <a:r>
              <a:rPr lang="en-US" dirty="0" smtClean="0"/>
              <a:t>280 </a:t>
            </a:r>
            <a:r>
              <a:rPr lang="en-US" dirty="0" err="1" smtClean="0"/>
              <a:t>mW</a:t>
            </a:r>
            <a:endParaRPr lang="en-US" dirty="0" smtClean="0"/>
          </a:p>
          <a:p>
            <a:r>
              <a:rPr lang="en-US" dirty="0" smtClean="0"/>
              <a:t>Flexibility</a:t>
            </a:r>
          </a:p>
          <a:p>
            <a:pPr lvl="1"/>
            <a:r>
              <a:rPr lang="en-US" dirty="0" smtClean="0"/>
              <a:t>802.15.4a conflates time-of-flight ranging and data transmission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1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278"/>
            <a:ext cx="8229600" cy="857250"/>
          </a:xfrm>
        </p:spPr>
        <p:txBody>
          <a:bodyPr>
            <a:noAutofit/>
          </a:bodyPr>
          <a:lstStyle/>
          <a:p>
            <a:r>
              <a:rPr lang="en-US" sz="2800" dirty="0" smtClean="0"/>
              <a:t>Harmonium: Decouple ranging and data to realize low-power, high-speed, high-fidelity tracking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671853"/>
            <a:ext cx="4652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Harmonia</a:t>
            </a:r>
            <a:r>
              <a:rPr lang="en-US" sz="800" b="1" dirty="0" smtClean="0"/>
              <a:t>: Wideband Spreading for Accurate Indoor RF Localization (HotWireless’14)</a:t>
            </a:r>
          </a:p>
          <a:p>
            <a:r>
              <a:rPr lang="en-US" sz="800" b="1" dirty="0" smtClean="0"/>
              <a:t>Harmonium: Asymmetric, </a:t>
            </a:r>
            <a:r>
              <a:rPr lang="en-US" sz="800" b="1" dirty="0" err="1" smtClean="0"/>
              <a:t>Bandstitched</a:t>
            </a:r>
            <a:r>
              <a:rPr lang="en-US" sz="800" b="1" dirty="0" smtClean="0"/>
              <a:t> UWB for Fast, Accurate, and Robust Indoor Localization (IPSN’16)</a:t>
            </a:r>
          </a:p>
          <a:p>
            <a:r>
              <a:rPr lang="en-US" sz="800" dirty="0" smtClean="0"/>
              <a:t>Benjamin </a:t>
            </a:r>
            <a:r>
              <a:rPr lang="en-US" sz="800" dirty="0" err="1" smtClean="0"/>
              <a:t>Kempke</a:t>
            </a:r>
            <a:r>
              <a:rPr lang="en-US" sz="800" dirty="0" smtClean="0"/>
              <a:t>, Pat Pannuto, and </a:t>
            </a:r>
            <a:r>
              <a:rPr lang="en-US" sz="800" dirty="0" err="1" smtClean="0"/>
              <a:t>Prabal</a:t>
            </a:r>
            <a:r>
              <a:rPr lang="en-US" sz="800" dirty="0" smtClean="0"/>
              <a:t> </a:t>
            </a:r>
            <a:r>
              <a:rPr lang="en-US" sz="800" dirty="0" err="1" smtClean="0"/>
              <a:t>Dutta</a:t>
            </a:r>
            <a:endParaRPr lang="en-US" sz="800" dirty="0" smtClean="0"/>
          </a:p>
        </p:txBody>
      </p:sp>
      <p:pic>
        <p:nvPicPr>
          <p:cNvPr id="6" name="Harmonium Flight Test %231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4650" y="1097184"/>
            <a:ext cx="5854700" cy="3394075"/>
          </a:xfrm>
        </p:spPr>
      </p:pic>
      <p:sp>
        <p:nvSpPr>
          <p:cNvPr id="7" name="Oval 6"/>
          <p:cNvSpPr/>
          <p:nvPr/>
        </p:nvSpPr>
        <p:spPr>
          <a:xfrm>
            <a:off x="4083668" y="3657600"/>
            <a:ext cx="558800" cy="558800"/>
          </a:xfrm>
          <a:prstGeom prst="ellipse">
            <a:avLst/>
          </a:prstGeom>
          <a:noFill/>
          <a:ln w="76200" cmpd="tri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0" y="1062832"/>
            <a:ext cx="2813050" cy="33944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 Light"/>
                <a:ea typeface="+mn-ea"/>
                <a:cs typeface="Seravek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eravek"/>
                <a:cs typeface="Seravek"/>
              </a:rPr>
              <a:t>Tag weighs </a:t>
            </a:r>
            <a:r>
              <a:rPr lang="en-US" b="1" dirty="0" smtClean="0">
                <a:latin typeface="Seravek"/>
                <a:cs typeface="Seravek"/>
              </a:rPr>
              <a:t>3g </a:t>
            </a:r>
            <a:r>
              <a:rPr lang="en-US" dirty="0" smtClean="0">
                <a:latin typeface="Seravek"/>
                <a:cs typeface="Seravek"/>
              </a:rPr>
              <a:t>and costs </a:t>
            </a:r>
            <a:r>
              <a:rPr lang="en-US" b="1" dirty="0" smtClean="0">
                <a:latin typeface="Seravek"/>
                <a:cs typeface="Seravek"/>
              </a:rPr>
              <a:t>~$4.50</a:t>
            </a:r>
          </a:p>
          <a:p>
            <a:r>
              <a:rPr lang="en-US" dirty="0" smtClean="0">
                <a:latin typeface="Seravek"/>
                <a:cs typeface="Seravek"/>
              </a:rPr>
              <a:t>Draws </a:t>
            </a:r>
            <a:r>
              <a:rPr lang="en-US" b="1" dirty="0" smtClean="0">
                <a:latin typeface="Seravek"/>
                <a:cs typeface="Seravek"/>
              </a:rPr>
              <a:t>75mW </a:t>
            </a:r>
            <a:r>
              <a:rPr lang="en-US" dirty="0" smtClean="0">
                <a:latin typeface="Seravek"/>
                <a:cs typeface="Seravek"/>
              </a:rPr>
              <a:t>transmitting, </a:t>
            </a:r>
            <a:r>
              <a:rPr lang="en-US" b="1" dirty="0" smtClean="0">
                <a:latin typeface="Seravek"/>
                <a:cs typeface="Seravek"/>
              </a:rPr>
              <a:t>3.9mJ / fix</a:t>
            </a:r>
          </a:p>
          <a:p>
            <a:r>
              <a:rPr lang="en-US" b="1" dirty="0" smtClean="0">
                <a:latin typeface="Seravek"/>
                <a:cs typeface="Seravek"/>
              </a:rPr>
              <a:t>14cm median </a:t>
            </a:r>
            <a:r>
              <a:rPr lang="en-US" dirty="0" smtClean="0">
                <a:latin typeface="Seravek"/>
                <a:cs typeface="Seravek"/>
              </a:rPr>
              <a:t>31cm 90%ile</a:t>
            </a:r>
          </a:p>
          <a:p>
            <a:r>
              <a:rPr lang="en-US" dirty="0" smtClean="0">
                <a:latin typeface="Seravek"/>
                <a:cs typeface="Seravek"/>
              </a:rPr>
              <a:t>Key tradeoff is </a:t>
            </a:r>
            <a:r>
              <a:rPr lang="en-US" b="1" dirty="0" smtClean="0">
                <a:latin typeface="Seravek"/>
                <a:cs typeface="Seravek"/>
              </a:rPr>
              <a:t>asymmetry </a:t>
            </a:r>
            <a:endParaRPr lang="en-US" dirty="0">
              <a:latin typeface="Seravek"/>
              <a:cs typeface="Seravek"/>
            </a:endParaRPr>
          </a:p>
        </p:txBody>
      </p:sp>
      <p:sp>
        <p:nvSpPr>
          <p:cNvPr id="10" name="Right Arrow 9"/>
          <p:cNvSpPr/>
          <p:nvPr/>
        </p:nvSpPr>
        <p:spPr>
          <a:xfrm rot="2700000">
            <a:off x="2755224" y="2867104"/>
            <a:ext cx="1536700" cy="496494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3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018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93827E-6 L -0.16736 -4.93827E-6 " pathEditMode="relative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4351994" y="1186610"/>
            <a:ext cx="4695753" cy="1377835"/>
          </a:xfrm>
          <a:prstGeom prst="round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Insight: The harmonics of a sharp pulse </a:t>
            </a:r>
            <a:r>
              <a:rPr lang="en-US" i="1" dirty="0" smtClean="0"/>
              <a:t>are</a:t>
            </a:r>
            <a:r>
              <a:rPr lang="en-US" dirty="0" smtClean="0"/>
              <a:t> a UWB signal (thus, “Harmonium”)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03" y="2742196"/>
            <a:ext cx="5511491" cy="2298911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457200" y="1186610"/>
            <a:ext cx="6446520" cy="326350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>
                <a:latin typeface="Seravek" charset="0"/>
                <a:ea typeface="Seravek" charset="0"/>
                <a:cs typeface="Seravek" charset="0"/>
              </a:rPr>
              <a:t>Concept of operation:</a:t>
            </a:r>
          </a:p>
          <a:p>
            <a:pPr lvl="1"/>
            <a:r>
              <a:rPr lang="en-US" sz="1200" dirty="0">
                <a:latin typeface="Seravek" charset="0"/>
                <a:ea typeface="Seravek" charset="0"/>
                <a:cs typeface="Seravek" charset="0"/>
              </a:rPr>
              <a:t>BJT NPN Pulse generator</a:t>
            </a:r>
          </a:p>
          <a:p>
            <a:pPr lvl="1"/>
            <a:r>
              <a:rPr lang="en-US" sz="1200" dirty="0" err="1">
                <a:latin typeface="Seravek" charset="0"/>
                <a:ea typeface="Seravek" charset="0"/>
                <a:cs typeface="Seravek" charset="0"/>
              </a:rPr>
              <a:t>Monoflop</a:t>
            </a:r>
            <a:r>
              <a:rPr lang="en-US" sz="1200" dirty="0">
                <a:latin typeface="Seravek" charset="0"/>
                <a:ea typeface="Seravek" charset="0"/>
                <a:cs typeface="Seravek" charset="0"/>
              </a:rPr>
              <a:t> generator</a:t>
            </a:r>
          </a:p>
          <a:p>
            <a:pPr lvl="1"/>
            <a:r>
              <a:rPr lang="en-US" sz="1200" dirty="0">
                <a:latin typeface="Seravek" charset="0"/>
                <a:ea typeface="Seravek" charset="0"/>
                <a:cs typeface="Seravek" charset="0"/>
              </a:rPr>
              <a:t>Pulse Repetition Frequency (PRF) generator</a:t>
            </a:r>
          </a:p>
          <a:p>
            <a:pPr lvl="1"/>
            <a:r>
              <a:rPr lang="en-US" sz="1200" dirty="0">
                <a:latin typeface="Seravek" charset="0"/>
                <a:ea typeface="Seravek" charset="0"/>
                <a:cs typeface="Seravek" charset="0"/>
              </a:rPr>
              <a:t>Trigger filter</a:t>
            </a:r>
          </a:p>
          <a:p>
            <a:pPr lvl="1"/>
            <a:r>
              <a:rPr lang="en-US" sz="1200" dirty="0">
                <a:latin typeface="Seravek" charset="0"/>
                <a:ea typeface="Seravek" charset="0"/>
                <a:cs typeface="Seravek" charset="0"/>
              </a:rPr>
              <a:t>Pulse-shaping filter</a:t>
            </a:r>
          </a:p>
          <a:p>
            <a:pPr lvl="1"/>
            <a:endParaRPr lang="en-US" sz="1200" dirty="0">
              <a:latin typeface="Seravek" charset="0"/>
              <a:ea typeface="Seravek" charset="0"/>
              <a:cs typeface="Seravek" charset="0"/>
            </a:endParaRPr>
          </a:p>
          <a:p>
            <a:pPr lvl="1"/>
            <a:endParaRPr lang="en-US" sz="1200" dirty="0">
              <a:latin typeface="Seravek" charset="0"/>
              <a:ea typeface="Seravek" charset="0"/>
              <a:cs typeface="Seravek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78" r="22590"/>
          <a:stretch/>
        </p:blipFill>
        <p:spPr>
          <a:xfrm>
            <a:off x="4551170" y="1523186"/>
            <a:ext cx="1766812" cy="773895"/>
          </a:xfrm>
        </p:spPr>
      </p:pic>
      <p:cxnSp>
        <p:nvCxnSpPr>
          <p:cNvPr id="12" name="Straight Connector 11"/>
          <p:cNvCxnSpPr/>
          <p:nvPr/>
        </p:nvCxnSpPr>
        <p:spPr>
          <a:xfrm flipV="1">
            <a:off x="7075829" y="2066624"/>
            <a:ext cx="173630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42619" y="1797090"/>
            <a:ext cx="1243415" cy="270754"/>
          </a:xfrm>
          <a:prstGeom prst="rect">
            <a:avLst/>
          </a:prstGeom>
          <a:solidFill>
            <a:srgbClr val="FFFF00">
              <a:alpha val="43137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7047409" y="2144526"/>
            <a:ext cx="590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 GHz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8269625" y="2122813"/>
            <a:ext cx="632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6 GHz</a:t>
            </a:r>
            <a:endParaRPr lang="en-US" sz="1200" b="1" dirty="0"/>
          </a:p>
        </p:txBody>
      </p:sp>
      <p:sp>
        <p:nvSpPr>
          <p:cNvPr id="16" name="Left-Right Arrow 15"/>
          <p:cNvSpPr/>
          <p:nvPr/>
        </p:nvSpPr>
        <p:spPr>
          <a:xfrm>
            <a:off x="6317982" y="1675370"/>
            <a:ext cx="676378" cy="269534"/>
          </a:xfrm>
          <a:prstGeom prst="left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541113" y="2933036"/>
            <a:ext cx="3622299" cy="854452"/>
            <a:chOff x="5541113" y="2933036"/>
            <a:chExt cx="3622299" cy="85445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175" r="4093"/>
            <a:stretch/>
          </p:blipFill>
          <p:spPr>
            <a:xfrm>
              <a:off x="5702134" y="3053205"/>
              <a:ext cx="3280967" cy="734283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541113" y="3188648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410838" y="3178994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37027" y="2933036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318550" y="3186689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924114" y="2933856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217619" y="3186176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823183" y="2940218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722252" y="2965301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501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/>
      <p:bldP spid="13" grpId="0" animBg="1"/>
      <p:bldP spid="14" grpId="0"/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1209607" y="3908222"/>
            <a:ext cx="43021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209607" y="3112115"/>
            <a:ext cx="43021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201467" y="2347358"/>
            <a:ext cx="43021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RF-only localization (largely RSSI) had comparatively poor accuracy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01467" y="4287187"/>
            <a:ext cx="43021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201467" y="1446552"/>
            <a:ext cx="0" cy="284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68461" y="4682932"/>
            <a:ext cx="712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Seravek Light"/>
                <a:cs typeface="Seravek Light"/>
              </a:rPr>
              <a:t>Time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397985" y="2666813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Seravek Light"/>
                <a:cs typeface="Seravek Light"/>
              </a:rPr>
              <a:t>Accuracy (m)</a:t>
            </a:r>
            <a:endParaRPr lang="en-US" sz="2000" b="1" dirty="0" smtClean="0">
              <a:latin typeface="Seravek Light"/>
              <a:cs typeface="Seravek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300090" y="4189751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94970" y="4384623"/>
            <a:ext cx="532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1999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902195" y="4183401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04300" y="4184547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06405" y="4189751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91277" y="4164663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095880" y="4171013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697985" y="4171013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V="1">
            <a:off x="1202111" y="2998084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V="1">
            <a:off x="1202111" y="2233693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V="1">
            <a:off x="1209607" y="1570220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V="1">
            <a:off x="1183373" y="3792049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2763" y="1565592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Seravek Light"/>
                <a:cs typeface="Seravek Light"/>
              </a:rPr>
              <a:t>10.00</a:t>
            </a:r>
            <a:endParaRPr lang="en-US" sz="1400" dirty="0" smtClean="0">
              <a:latin typeface="Seravek Light"/>
              <a:cs typeface="Seravek 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4533" y="221202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1.00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4533" y="3759476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0.01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4533" y="2979201"/>
            <a:ext cx="492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0.10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05768" y="4384623"/>
            <a:ext cx="560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2002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415087" y="4384373"/>
            <a:ext cx="565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Seravek Light"/>
                <a:cs typeface="Seravek Light"/>
              </a:rPr>
              <a:t>2005</a:t>
            </a:r>
            <a:endParaRPr lang="en-US" sz="1400" dirty="0" smtClean="0">
              <a:latin typeface="Seravek Light"/>
              <a:cs typeface="Seravek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29215" y="4379639"/>
            <a:ext cx="572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2008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40013" y="4379639"/>
            <a:ext cx="49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2011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249332" y="4379389"/>
            <a:ext cx="527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2014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814046" y="4379389"/>
            <a:ext cx="514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2017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359279" y="1920300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LANDMARC [‘04/2.00]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600400" y="2992305"/>
            <a:ext cx="1346844" cy="261610"/>
          </a:xfrm>
          <a:prstGeom prst="rect">
            <a:avLst/>
          </a:prstGeom>
          <a:solidFill>
            <a:srgbClr val="FFFFFF">
              <a:alpha val="50588"/>
            </a:srgbClr>
          </a:solidFill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b="1" dirty="0" smtClean="0">
                <a:solidFill>
                  <a:schemeClr val="accent4"/>
                </a:solidFill>
                <a:latin typeface="Seravek Light"/>
                <a:cs typeface="Seravek Light"/>
              </a:rPr>
              <a:t>Cricket </a:t>
            </a:r>
            <a:r>
              <a:rPr lang="en-US" sz="1100" b="1" smtClean="0">
                <a:solidFill>
                  <a:schemeClr val="accent4"/>
                </a:solidFill>
                <a:latin typeface="Seravek Light"/>
                <a:cs typeface="Seravek Light"/>
              </a:rPr>
              <a:t>[‘00/0.10]</a:t>
            </a:r>
            <a:endParaRPr lang="en-US" sz="1100" b="1" dirty="0" smtClean="0">
              <a:solidFill>
                <a:schemeClr val="accent4"/>
              </a:solidFill>
              <a:latin typeface="Seravek Light"/>
              <a:cs typeface="Seravek Ligh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73822" y="2731083"/>
            <a:ext cx="1402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b="1" smtClean="0">
                <a:solidFill>
                  <a:schemeClr val="accent4"/>
                </a:solidFill>
                <a:latin typeface="Seravek Light"/>
                <a:cs typeface="Seravek Light"/>
              </a:rPr>
              <a:t>Dolphin [‘04/0.24]</a:t>
            </a:r>
            <a:endParaRPr lang="en-US" sz="1100" b="1" dirty="0" smtClean="0">
              <a:solidFill>
                <a:schemeClr val="accent4"/>
              </a:solidFill>
              <a:latin typeface="Seravek Light"/>
              <a:cs typeface="Seravek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70503" y="3149332"/>
            <a:ext cx="1305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b="1" dirty="0" err="1" smtClean="0">
                <a:solidFill>
                  <a:schemeClr val="accent4"/>
                </a:solidFill>
                <a:latin typeface="Seravek Light"/>
                <a:cs typeface="Seravek Light"/>
              </a:rPr>
              <a:t>iBadge</a:t>
            </a:r>
            <a:r>
              <a:rPr lang="en-US" sz="1100" b="1" dirty="0" smtClean="0">
                <a:solidFill>
                  <a:schemeClr val="accent4"/>
                </a:solidFill>
                <a:latin typeface="Seravek Light"/>
                <a:cs typeface="Seravek Light"/>
              </a:rPr>
              <a:t> [‘02/0.10]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582166" y="1780664"/>
            <a:ext cx="1342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RADAR</a:t>
            </a:r>
            <a:r>
              <a:rPr lang="en-US" sz="1100" smtClean="0">
                <a:latin typeface="Seravek Light"/>
                <a:cs typeface="Seravek Light"/>
              </a:rPr>
              <a:t>[‘00/2.94]</a:t>
            </a:r>
            <a:endParaRPr lang="en-US" sz="1100" dirty="0" smtClean="0">
              <a:latin typeface="Seravek Light"/>
              <a:cs typeface="Seravek Light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1604375" y="2451145"/>
            <a:ext cx="2203053" cy="1229120"/>
          </a:xfrm>
          <a:prstGeom prst="ellipse">
            <a:avLst/>
          </a:prstGeom>
          <a:noFill/>
          <a:ln w="28575"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660100" y="3273192"/>
            <a:ext cx="1233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/>
                </a:solidFill>
                <a:latin typeface="Seravek Light"/>
                <a:cs typeface="Seravek Light"/>
              </a:rPr>
              <a:t>Ultrasonic</a:t>
            </a:r>
          </a:p>
          <a:p>
            <a:pPr algn="ctr"/>
            <a:r>
              <a:rPr lang="en-US" b="1" dirty="0" smtClean="0">
                <a:solidFill>
                  <a:schemeClr val="accent4"/>
                </a:solidFill>
                <a:latin typeface="Seravek Light"/>
                <a:cs typeface="Seravek Light"/>
              </a:rPr>
              <a:t>(or UL+RF)</a:t>
            </a:r>
          </a:p>
        </p:txBody>
      </p:sp>
      <p:sp>
        <p:nvSpPr>
          <p:cNvPr id="83" name="Oval 82"/>
          <p:cNvSpPr/>
          <p:nvPr/>
        </p:nvSpPr>
        <p:spPr>
          <a:xfrm>
            <a:off x="1523456" y="1618222"/>
            <a:ext cx="2610218" cy="70034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362271" y="1307659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Seravek Light"/>
                <a:cs typeface="Seravek Light"/>
              </a:rPr>
              <a:t>RF-Based</a:t>
            </a:r>
          </a:p>
        </p:txBody>
      </p:sp>
      <p:sp>
        <p:nvSpPr>
          <p:cNvPr id="88" name="Content Placeholder 2"/>
          <p:cNvSpPr>
            <a:spLocks noGrp="1"/>
          </p:cNvSpPr>
          <p:nvPr>
            <p:ph idx="1"/>
          </p:nvPr>
        </p:nvSpPr>
        <p:spPr>
          <a:xfrm>
            <a:off x="5636220" y="1200151"/>
            <a:ext cx="3050579" cy="3394472"/>
          </a:xfrm>
        </p:spPr>
        <p:txBody>
          <a:bodyPr/>
          <a:lstStyle/>
          <a:p>
            <a:r>
              <a:rPr lang="en-US" b="1" dirty="0" smtClean="0"/>
              <a:t>2002</a:t>
            </a:r>
          </a:p>
          <a:p>
            <a:pPr lvl="1"/>
            <a:r>
              <a:rPr lang="en-US" dirty="0" smtClean="0"/>
              <a:t>FCC allows unlicensed use of UWB spectrum</a:t>
            </a:r>
          </a:p>
          <a:p>
            <a:r>
              <a:rPr lang="en-US" b="1" dirty="0" smtClean="0"/>
              <a:t>2005</a:t>
            </a:r>
          </a:p>
          <a:p>
            <a:pPr lvl="1"/>
            <a:r>
              <a:rPr lang="en-US" dirty="0" smtClean="0"/>
              <a:t>International UWB regulations</a:t>
            </a:r>
          </a:p>
          <a:p>
            <a:r>
              <a:rPr lang="en-US" b="1" dirty="0" smtClean="0"/>
              <a:t>2007</a:t>
            </a:r>
          </a:p>
          <a:p>
            <a:pPr lvl="1"/>
            <a:r>
              <a:rPr lang="en-US" dirty="0" smtClean="0"/>
              <a:t>IEEE 802.15.4a</a:t>
            </a:r>
            <a:endParaRPr lang="en-US" dirty="0"/>
          </a:p>
        </p:txBody>
      </p:sp>
      <p:sp>
        <p:nvSpPr>
          <p:cNvPr id="89" name="Slide Number Placeholder 8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2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/>
      <p:bldP spid="83" grpId="0" animBg="1"/>
      <p:bldP spid="8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train generation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473" y="1262518"/>
            <a:ext cx="5511491" cy="22989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6404" y="1800225"/>
            <a:ext cx="701421" cy="1562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86" y="3758120"/>
            <a:ext cx="6768398" cy="89701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705225" y="2305050"/>
            <a:ext cx="438150" cy="31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3674379" y="2541864"/>
            <a:ext cx="4689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524501" y="1916786"/>
            <a:ext cx="609599" cy="662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460109" y="2322188"/>
            <a:ext cx="729109" cy="30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02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86" y="3758120"/>
            <a:ext cx="6768398" cy="897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train generation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473" y="1262518"/>
            <a:ext cx="5511491" cy="22989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2950" y="1262518"/>
            <a:ext cx="3829050" cy="22989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3705225" y="2305050"/>
            <a:ext cx="438150" cy="31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674379" y="2541864"/>
            <a:ext cx="4689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524501" y="1916786"/>
            <a:ext cx="609599" cy="662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460109" y="2322188"/>
            <a:ext cx="729109" cy="30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86" y="3758120"/>
            <a:ext cx="6768398" cy="897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train generation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473" y="1262518"/>
            <a:ext cx="5511491" cy="22989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05325" y="1262518"/>
            <a:ext cx="609600" cy="22989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3705225" y="2305050"/>
            <a:ext cx="438150" cy="31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674379" y="2541864"/>
            <a:ext cx="4689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524501" y="1916786"/>
            <a:ext cx="609599" cy="662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460109" y="2322188"/>
            <a:ext cx="729109" cy="30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86" y="3758120"/>
            <a:ext cx="6768398" cy="937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train generation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473" y="1262518"/>
            <a:ext cx="5511491" cy="22989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05225" y="2305050"/>
            <a:ext cx="438150" cy="3143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674379" y="2541864"/>
            <a:ext cx="46899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524501" y="1916786"/>
            <a:ext cx="609599" cy="662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460109" y="2322188"/>
            <a:ext cx="729109" cy="30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05325" y="1262518"/>
            <a:ext cx="1019175" cy="22989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72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Pulse train generates a UWB signal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56354" y="1399403"/>
            <a:ext cx="4958149" cy="305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408" y="977055"/>
            <a:ext cx="3447081" cy="14378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98192" y="1648822"/>
            <a:ext cx="258308" cy="1965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998192" y="1778730"/>
            <a:ext cx="2500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115602" y="1395110"/>
            <a:ext cx="384236" cy="419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042639" y="1639318"/>
            <a:ext cx="459564" cy="19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6327" y="2414875"/>
            <a:ext cx="5059815" cy="252990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76982" y="1408671"/>
            <a:ext cx="65985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Pulse w/o filtering </a:t>
            </a:r>
            <a:br>
              <a:rPr lang="en-US" sz="1350" b="1" dirty="0"/>
            </a:br>
            <a:r>
              <a:rPr lang="en-US" sz="1350" b="1" dirty="0"/>
              <a:t/>
            </a:r>
            <a:br>
              <a:rPr lang="en-US" sz="1350" b="1" dirty="0"/>
            </a:b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1027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Nit: filter input trigger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6982" y="1408671"/>
            <a:ext cx="65985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Pulse w/o filtering </a:t>
            </a:r>
            <a:br>
              <a:rPr lang="en-US" sz="1350" b="1" dirty="0"/>
            </a:br>
            <a:r>
              <a:rPr lang="en-US" sz="1350" b="1" dirty="0">
                <a:sym typeface="Wingdings"/>
              </a:rPr>
              <a:t></a:t>
            </a:r>
            <a:r>
              <a:rPr lang="en-US" sz="1350" b="1" dirty="0"/>
              <a:t> Pulse w/ trigger filtering </a:t>
            </a:r>
            <a:br>
              <a:rPr lang="en-US" sz="1350" b="1" dirty="0"/>
            </a:br>
            <a:endParaRPr lang="en-US" sz="1350" b="1" dirty="0"/>
          </a:p>
        </p:txBody>
      </p:sp>
      <p:sp>
        <p:nvSpPr>
          <p:cNvPr id="8" name="Rectangle 7"/>
          <p:cNvSpPr/>
          <p:nvPr/>
        </p:nvSpPr>
        <p:spPr>
          <a:xfrm>
            <a:off x="5415348" y="1408671"/>
            <a:ext cx="2499155" cy="305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408" y="977055"/>
            <a:ext cx="3447081" cy="14378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15602" y="1395110"/>
            <a:ext cx="384236" cy="419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042639" y="1639318"/>
            <a:ext cx="459564" cy="19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930721" y="1584102"/>
            <a:ext cx="405684" cy="2994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789" y="2331816"/>
            <a:ext cx="5176892" cy="2588446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UWB spectral mask starts at 3.1 GHz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6982" y="1408671"/>
            <a:ext cx="65985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Pulse w/o filtering </a:t>
            </a:r>
            <a:br>
              <a:rPr lang="en-US" sz="1350" b="1" dirty="0"/>
            </a:br>
            <a:r>
              <a:rPr lang="en-US" sz="1350" b="1" dirty="0">
                <a:sym typeface="Wingdings"/>
              </a:rPr>
              <a:t></a:t>
            </a:r>
            <a:r>
              <a:rPr lang="en-US" sz="1350" b="1" dirty="0"/>
              <a:t> Pulse w/ trigger filtering </a:t>
            </a:r>
            <a:br>
              <a:rPr lang="en-US" sz="1350" b="1" dirty="0"/>
            </a:br>
            <a:endParaRPr lang="en-US" sz="1350" b="1" dirty="0"/>
          </a:p>
        </p:txBody>
      </p:sp>
      <p:sp>
        <p:nvSpPr>
          <p:cNvPr id="8" name="Rectangle 7"/>
          <p:cNvSpPr/>
          <p:nvPr/>
        </p:nvSpPr>
        <p:spPr>
          <a:xfrm>
            <a:off x="5415348" y="1408671"/>
            <a:ext cx="2499155" cy="3058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408" y="977055"/>
            <a:ext cx="3447081" cy="14378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15602" y="1395110"/>
            <a:ext cx="384236" cy="4190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042639" y="1639318"/>
            <a:ext cx="459564" cy="19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609" y="2414875"/>
            <a:ext cx="5457251" cy="2728625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81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Harmonium signal for $4.50 and 75 </a:t>
            </a:r>
            <a:r>
              <a:rPr lang="en-US" dirty="0" err="1" smtClean="0"/>
              <a:t>mW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76982" y="1408671"/>
            <a:ext cx="65985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Pulse w/o filtering </a:t>
            </a:r>
            <a:br>
              <a:rPr lang="en-US" sz="1350" b="1" dirty="0"/>
            </a:br>
            <a:r>
              <a:rPr lang="en-US" sz="1350" b="1" dirty="0">
                <a:sym typeface="Wingdings"/>
              </a:rPr>
              <a:t></a:t>
            </a:r>
            <a:r>
              <a:rPr lang="en-US" sz="1350" b="1" dirty="0"/>
              <a:t> Pulse w/ trigger filtering </a:t>
            </a:r>
            <a:br>
              <a:rPr lang="en-US" sz="1350" b="1" dirty="0"/>
            </a:br>
            <a:r>
              <a:rPr lang="en-US" sz="1350" b="1" dirty="0">
                <a:sym typeface="Wingdings"/>
              </a:rPr>
              <a:t> Pulse w/ shaping filter</a:t>
            </a:r>
            <a:r>
              <a:rPr lang="en-US" sz="1350" b="1" dirty="0"/>
              <a:t> 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408" y="977055"/>
            <a:ext cx="3447081" cy="14378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70501" y="1315280"/>
            <a:ext cx="463640" cy="5779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2698" y="2555055"/>
            <a:ext cx="5176892" cy="258844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53271"/>
          <a:stretch/>
        </p:blipFill>
        <p:spPr>
          <a:xfrm>
            <a:off x="7918185" y="2048694"/>
            <a:ext cx="768615" cy="235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159445" y="2022433"/>
            <a:ext cx="1984555" cy="468130"/>
            <a:chOff x="5541113" y="2933036"/>
            <a:chExt cx="3622299" cy="854452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175" r="4093"/>
            <a:stretch/>
          </p:blipFill>
          <p:spPr>
            <a:xfrm>
              <a:off x="5702134" y="3053205"/>
              <a:ext cx="3280967" cy="734283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5541113" y="3188648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410838" y="3178994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037027" y="2933036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318550" y="3186689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924114" y="2933856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8217619" y="3186176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823183" y="2940218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8722252" y="2965301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55063" y="3351989"/>
            <a:ext cx="1984555" cy="468130"/>
            <a:chOff x="5541113" y="2933036"/>
            <a:chExt cx="3622299" cy="854452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175" r="4093"/>
            <a:stretch/>
          </p:blipFill>
          <p:spPr>
            <a:xfrm>
              <a:off x="5702134" y="3053205"/>
              <a:ext cx="3280967" cy="734283"/>
            </a:xfrm>
            <a:prstGeom prst="rect">
              <a:avLst/>
            </a:prstGeom>
          </p:spPr>
        </p:pic>
        <p:sp>
          <p:nvSpPr>
            <p:cNvPr id="72" name="Rectangle 71"/>
            <p:cNvSpPr/>
            <p:nvPr/>
          </p:nvSpPr>
          <p:spPr>
            <a:xfrm>
              <a:off x="5541113" y="3188648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410838" y="3178994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037027" y="2933036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318550" y="3186689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924114" y="2933856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217619" y="3186176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823183" y="2940218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722252" y="2965301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Measure the time-difference-of-arrival to estimate the location of the tag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090493" y="3294396"/>
            <a:ext cx="3292001" cy="776539"/>
            <a:chOff x="5541113" y="2933036"/>
            <a:chExt cx="3622299" cy="85445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175" r="4093"/>
            <a:stretch/>
          </p:blipFill>
          <p:spPr>
            <a:xfrm>
              <a:off x="5702134" y="3053205"/>
              <a:ext cx="3280967" cy="73428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541113" y="3188648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410838" y="3178994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37027" y="2933036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18550" y="3186689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24114" y="2933856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17619" y="3186176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823183" y="2940218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722252" y="2965301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680" y="3626288"/>
            <a:ext cx="894470" cy="12794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151" y="2296949"/>
            <a:ext cx="1293381" cy="10205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222" y="1062047"/>
            <a:ext cx="1293381" cy="1020558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804904" y="3494417"/>
            <a:ext cx="1960040" cy="263741"/>
            <a:chOff x="1526292" y="1856301"/>
            <a:chExt cx="3441518" cy="463088"/>
          </a:xfrm>
        </p:grpSpPr>
        <p:grpSp>
          <p:nvGrpSpPr>
            <p:cNvPr id="27" name="Group 26"/>
            <p:cNvGrpSpPr/>
            <p:nvPr/>
          </p:nvGrpSpPr>
          <p:grpSpPr>
            <a:xfrm>
              <a:off x="1526292" y="1856301"/>
              <a:ext cx="880024" cy="453762"/>
              <a:chOff x="1526292" y="1856301"/>
              <a:chExt cx="880024" cy="453762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1526292" y="2310063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174056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952554" y="1856301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216764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2378815" y="1862094"/>
              <a:ext cx="880024" cy="453762"/>
              <a:chOff x="1526292" y="1856301"/>
              <a:chExt cx="880024" cy="453762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1526292" y="2310063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174056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952554" y="1856301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216764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3231624" y="1865627"/>
              <a:ext cx="880024" cy="453762"/>
              <a:chOff x="1526292" y="1856301"/>
              <a:chExt cx="880024" cy="453762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526292" y="2310063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>
                <a:off x="174056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952554" y="1856301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216764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4087786" y="1856301"/>
              <a:ext cx="880024" cy="453762"/>
              <a:chOff x="1526292" y="1856301"/>
              <a:chExt cx="880024" cy="453762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1526292" y="2310063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74056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952554" y="1856301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216764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/>
          <p:cNvGrpSpPr/>
          <p:nvPr/>
        </p:nvGrpSpPr>
        <p:grpSpPr>
          <a:xfrm>
            <a:off x="7013826" y="2171961"/>
            <a:ext cx="1960040" cy="263741"/>
            <a:chOff x="1526292" y="1856301"/>
            <a:chExt cx="3441518" cy="463088"/>
          </a:xfrm>
        </p:grpSpPr>
        <p:grpSp>
          <p:nvGrpSpPr>
            <p:cNvPr id="50" name="Group 49"/>
            <p:cNvGrpSpPr/>
            <p:nvPr/>
          </p:nvGrpSpPr>
          <p:grpSpPr>
            <a:xfrm>
              <a:off x="1526292" y="1856301"/>
              <a:ext cx="880024" cy="453762"/>
              <a:chOff x="1526292" y="1856301"/>
              <a:chExt cx="880024" cy="453762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1526292" y="2310063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174056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1952554" y="1856301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216764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2378815" y="1862094"/>
              <a:ext cx="880024" cy="453762"/>
              <a:chOff x="1526292" y="1856301"/>
              <a:chExt cx="880024" cy="453762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>
                <a:off x="1526292" y="2310063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rot="5400000">
                <a:off x="174056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952554" y="1856301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216764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3231624" y="1865627"/>
              <a:ext cx="880024" cy="453762"/>
              <a:chOff x="1526292" y="1856301"/>
              <a:chExt cx="880024" cy="453762"/>
            </a:xfrm>
          </p:grpSpPr>
          <p:cxnSp>
            <p:nvCxnSpPr>
              <p:cNvPr id="58" name="Straight Connector 57"/>
              <p:cNvCxnSpPr/>
              <p:nvPr/>
            </p:nvCxnSpPr>
            <p:spPr>
              <a:xfrm>
                <a:off x="1526292" y="2310063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rot="5400000">
                <a:off x="174056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952554" y="1856301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rot="5400000">
                <a:off x="216764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/>
            <p:cNvGrpSpPr/>
            <p:nvPr/>
          </p:nvGrpSpPr>
          <p:grpSpPr>
            <a:xfrm>
              <a:off x="4087786" y="1856301"/>
              <a:ext cx="880024" cy="453762"/>
              <a:chOff x="1526292" y="1856301"/>
              <a:chExt cx="880024" cy="453762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1526292" y="2310063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5400000">
                <a:off x="174056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952554" y="1856301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5400000">
                <a:off x="2167649" y="2083182"/>
                <a:ext cx="453762" cy="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</p:grpSp>
      <p:sp>
        <p:nvSpPr>
          <p:cNvPr id="90" name="TextBox 89"/>
          <p:cNvSpPr txBox="1"/>
          <p:nvPr/>
        </p:nvSpPr>
        <p:spPr>
          <a:xfrm>
            <a:off x="2795532" y="1499028"/>
            <a:ext cx="350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4"/>
                </a:solidFill>
                <a:latin typeface="Seravek Light"/>
                <a:cs typeface="Seravek Light"/>
              </a:rPr>
              <a:t>Anchor-global</a:t>
            </a:r>
            <a:r>
              <a:rPr lang="en-US" b="1" dirty="0" smtClean="0">
                <a:solidFill>
                  <a:schemeClr val="accent4"/>
                </a:solidFill>
                <a:latin typeface="Seravek Light"/>
                <a:cs typeface="Seravek Light"/>
              </a:rPr>
              <a:t>, synchronized clock</a:t>
            </a:r>
          </a:p>
        </p:txBody>
      </p:sp>
      <p:cxnSp>
        <p:nvCxnSpPr>
          <p:cNvPr id="92" name="Elbow Connector 91"/>
          <p:cNvCxnSpPr>
            <a:stCxn id="90" idx="1"/>
            <a:endCxn id="16" idx="0"/>
          </p:cNvCxnSpPr>
          <p:nvPr/>
        </p:nvCxnSpPr>
        <p:spPr>
          <a:xfrm rot="10800000" flipV="1">
            <a:off x="2148842" y="1683693"/>
            <a:ext cx="646690" cy="613255"/>
          </a:xfrm>
          <a:prstGeom prst="bentConnector2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90" idx="3"/>
            <a:endCxn id="17" idx="1"/>
          </p:cNvCxnSpPr>
          <p:nvPr/>
        </p:nvCxnSpPr>
        <p:spPr>
          <a:xfrm flipV="1">
            <a:off x="6298158" y="1572326"/>
            <a:ext cx="1403064" cy="111368"/>
          </a:xfrm>
          <a:prstGeom prst="bentConnector3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371260" y="13750"/>
            <a:ext cx="1835676" cy="756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1949313" y="1085420"/>
            <a:ext cx="5175356" cy="1909379"/>
            <a:chOff x="1949313" y="1085420"/>
            <a:chExt cx="5175356" cy="1909379"/>
          </a:xfrm>
        </p:grpSpPr>
        <p:sp>
          <p:nvSpPr>
            <p:cNvPr id="98" name="Rectangle 97"/>
            <p:cNvSpPr/>
            <p:nvPr/>
          </p:nvSpPr>
          <p:spPr>
            <a:xfrm>
              <a:off x="1949313" y="1351500"/>
              <a:ext cx="5175356" cy="1469859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24590" y="1085420"/>
              <a:ext cx="2131756" cy="1909379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2032809" y="1545446"/>
              <a:ext cx="29171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eravek Light"/>
                  <a:cs typeface="Seravek Light"/>
                </a:rPr>
                <a:t>Commercial UWB receivers expect standard packets and modulation</a:t>
              </a:r>
            </a:p>
          </p:txBody>
        </p:sp>
      </p:grpSp>
      <p:cxnSp>
        <p:nvCxnSpPr>
          <p:cNvPr id="101" name="Straight Arrow Connector 100"/>
          <p:cNvCxnSpPr/>
          <p:nvPr/>
        </p:nvCxnSpPr>
        <p:spPr>
          <a:xfrm flipH="1" flipV="1">
            <a:off x="1573260" y="3691976"/>
            <a:ext cx="39510" cy="515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 flipV="1">
            <a:off x="7822645" y="2361958"/>
            <a:ext cx="39510" cy="515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83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Harmonium: UWB Reception with Narrowband Radios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Concept of operation:</a:t>
            </a:r>
          </a:p>
          <a:p>
            <a:pPr lvl="1"/>
            <a:r>
              <a:rPr lang="en-US" b="1" dirty="0" smtClean="0"/>
              <a:t>Generic narrowband receiver</a:t>
            </a:r>
          </a:p>
          <a:p>
            <a:pPr lvl="1"/>
            <a:r>
              <a:rPr lang="en-US" b="1" dirty="0" smtClean="0"/>
              <a:t>Frequency-swept local oscillator</a:t>
            </a:r>
          </a:p>
          <a:p>
            <a:pPr lvl="1"/>
            <a:r>
              <a:rPr lang="en-US" b="1" dirty="0" smtClean="0"/>
              <a:t>Antenna diversity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699" y="1099852"/>
            <a:ext cx="1507362" cy="11894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18"/>
          <a:stretch/>
        </p:blipFill>
        <p:spPr>
          <a:xfrm>
            <a:off x="3889218" y="2456868"/>
            <a:ext cx="3089661" cy="25884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21810" y="2568844"/>
            <a:ext cx="559334" cy="247647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4581144" y="2568844"/>
            <a:ext cx="559334" cy="247647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5699811" y="2568844"/>
            <a:ext cx="559334" cy="247647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/>
          <p:cNvSpPr/>
          <p:nvPr/>
        </p:nvSpPr>
        <p:spPr>
          <a:xfrm>
            <a:off x="5140477" y="2568844"/>
            <a:ext cx="559334" cy="247647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6259144" y="2568844"/>
            <a:ext cx="559334" cy="247647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961" y="2853203"/>
            <a:ext cx="2053648" cy="20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8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Ultra-Wideband?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85" y="3481562"/>
            <a:ext cx="4626632" cy="11294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85" y="1809018"/>
            <a:ext cx="4626632" cy="11911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2427" y="3000202"/>
            <a:ext cx="19565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Narrowband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2427" y="4600348"/>
            <a:ext cx="19565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Ultra-Wideband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800241" y="2709614"/>
            <a:ext cx="253397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892872" y="1778434"/>
            <a:ext cx="360335" cy="931180"/>
          </a:xfrm>
          <a:prstGeom prst="rect">
            <a:avLst/>
          </a:prstGeom>
          <a:solidFill>
            <a:srgbClr val="FFFF00">
              <a:alpha val="43137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6280454" y="2800636"/>
            <a:ext cx="122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4"/>
                </a:solidFill>
              </a:rPr>
              <a:t>5.31 </a:t>
            </a:r>
            <a:r>
              <a:rPr lang="en-US" sz="1200" b="1" dirty="0">
                <a:solidFill>
                  <a:schemeClr val="accent4"/>
                </a:solidFill>
              </a:rPr>
              <a:t>GHz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6612834" y="2810684"/>
            <a:ext cx="122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4"/>
                </a:solidFill>
              </a:rPr>
              <a:t>5.33 </a:t>
            </a:r>
            <a:r>
              <a:rPr lang="en-US" sz="1200" b="1" dirty="0">
                <a:solidFill>
                  <a:schemeClr val="accent4"/>
                </a:solidFill>
              </a:rPr>
              <a:t>GHz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5800241" y="4319400"/>
            <a:ext cx="2533973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293467" y="3925479"/>
            <a:ext cx="1814651" cy="395141"/>
          </a:xfrm>
          <a:prstGeom prst="rect">
            <a:avLst/>
          </a:prstGeom>
          <a:solidFill>
            <a:srgbClr val="FFFF00">
              <a:alpha val="43137"/>
            </a:srgb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5676700" y="4262302"/>
            <a:ext cx="122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4"/>
                </a:solidFill>
              </a:rPr>
              <a:t>5 </a:t>
            </a:r>
            <a:r>
              <a:rPr lang="en-US" sz="1200" b="1" dirty="0">
                <a:solidFill>
                  <a:schemeClr val="accent4"/>
                </a:solidFill>
              </a:rPr>
              <a:t>GHz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7497871" y="4273926"/>
            <a:ext cx="1220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4"/>
                </a:solidFill>
              </a:rPr>
              <a:t>6 GHz</a:t>
            </a:r>
            <a:endParaRPr lang="en-US" sz="1200" b="1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94911" y="1290969"/>
            <a:ext cx="273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ravek" charset="0"/>
                <a:ea typeface="Seravek" charset="0"/>
                <a:cs typeface="Seravek" charset="0"/>
              </a:rPr>
              <a:t>Time Domain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07250" y="1254305"/>
            <a:ext cx="273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Seravek" charset="0"/>
                <a:ea typeface="Seravek" charset="0"/>
                <a:cs typeface="Seravek" charset="0"/>
              </a:rPr>
              <a:t>Frequency Domain</a:t>
            </a:r>
          </a:p>
        </p:txBody>
      </p:sp>
    </p:spTree>
    <p:extLst>
      <p:ext uri="{BB962C8B-B14F-4D97-AF65-F5344CB8AC3E}">
        <p14:creationId xmlns:p14="http://schemas.microsoft.com/office/powerpoint/2010/main" val="173939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 animBg="1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Harmonium: UWB Reception with Narrowband Radios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 of operation:</a:t>
            </a:r>
          </a:p>
          <a:p>
            <a:pPr lvl="1"/>
            <a:r>
              <a:rPr lang="en-US" dirty="0" smtClean="0"/>
              <a:t>Generic narrowband receiver</a:t>
            </a:r>
          </a:p>
          <a:p>
            <a:pPr lvl="1"/>
            <a:r>
              <a:rPr lang="en-US" dirty="0" smtClean="0"/>
              <a:t>Frequency-swept local oscillator</a:t>
            </a:r>
          </a:p>
          <a:p>
            <a:pPr lvl="1"/>
            <a:r>
              <a:rPr lang="en-US" dirty="0" smtClean="0"/>
              <a:t>Antenna diversity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699" y="1099852"/>
            <a:ext cx="1507362" cy="1189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961" y="2853203"/>
            <a:ext cx="2053648" cy="2053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6161" y="2331720"/>
            <a:ext cx="3807725" cy="27432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Harmonium: UWB Reception with Narrowband Radios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 of operation:</a:t>
            </a:r>
          </a:p>
          <a:p>
            <a:pPr lvl="1"/>
            <a:r>
              <a:rPr lang="en-US" dirty="0" smtClean="0"/>
              <a:t>Generic narrowband receiver</a:t>
            </a:r>
          </a:p>
          <a:p>
            <a:pPr lvl="1"/>
            <a:r>
              <a:rPr lang="en-US" dirty="0" smtClean="0"/>
              <a:t>Frequency-swept local oscillator</a:t>
            </a:r>
          </a:p>
          <a:p>
            <a:pPr lvl="1"/>
            <a:r>
              <a:rPr lang="en-US" dirty="0" smtClean="0"/>
              <a:t>Antenna diversity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699" y="1099852"/>
            <a:ext cx="1507362" cy="1189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6160" y="2331720"/>
            <a:ext cx="3806190" cy="274209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961" y="2853203"/>
            <a:ext cx="2053648" cy="20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8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Harmonium: UWB Reception with Narrowband Radios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 of operation:</a:t>
            </a:r>
          </a:p>
          <a:p>
            <a:pPr lvl="1"/>
            <a:r>
              <a:rPr lang="en-US" dirty="0" smtClean="0"/>
              <a:t>Generic narrowband receiver</a:t>
            </a:r>
          </a:p>
          <a:p>
            <a:pPr lvl="1"/>
            <a:r>
              <a:rPr lang="en-US" dirty="0" smtClean="0"/>
              <a:t>Frequency-swept local oscillator</a:t>
            </a:r>
          </a:p>
          <a:p>
            <a:pPr lvl="1"/>
            <a:r>
              <a:rPr lang="en-US" dirty="0" smtClean="0"/>
              <a:t>Antenna diversity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699" y="1099852"/>
            <a:ext cx="1507362" cy="1189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6160" y="2331720"/>
            <a:ext cx="3806190" cy="274209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961" y="2853203"/>
            <a:ext cx="2053648" cy="20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Harmonium: UWB Reception with Narrowband Radios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 of operation:</a:t>
            </a:r>
          </a:p>
          <a:p>
            <a:pPr lvl="1"/>
            <a:r>
              <a:rPr lang="en-US" dirty="0" smtClean="0"/>
              <a:t>Generic narrowband receiver</a:t>
            </a:r>
          </a:p>
          <a:p>
            <a:pPr lvl="1"/>
            <a:r>
              <a:rPr lang="en-US" dirty="0" smtClean="0"/>
              <a:t>Frequency-swept local oscillator</a:t>
            </a:r>
          </a:p>
          <a:p>
            <a:pPr lvl="1"/>
            <a:r>
              <a:rPr lang="en-US" dirty="0" smtClean="0"/>
              <a:t>Antenna diversity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699" y="1099852"/>
            <a:ext cx="1507362" cy="1189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6160" y="2331720"/>
            <a:ext cx="3806190" cy="274209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961" y="2853203"/>
            <a:ext cx="2053648" cy="20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Harmonium</a:t>
            </a:r>
            <a:r>
              <a:rPr lang="en-US" dirty="0"/>
              <a:t> </a:t>
            </a:r>
            <a:r>
              <a:rPr lang="en-US" dirty="0" smtClean="0"/>
              <a:t>reconstructing UWB signals in the real world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790" y="1289304"/>
            <a:ext cx="2743200" cy="1714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990" y="1289304"/>
            <a:ext cx="27432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790" y="3024378"/>
            <a:ext cx="27432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990" y="3024378"/>
            <a:ext cx="2743200" cy="17145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4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Time-of-arrival estimation from a real-world trace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733" y="1288852"/>
            <a:ext cx="2743200" cy="1714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933" y="1288852"/>
            <a:ext cx="274320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733" y="3023712"/>
            <a:ext cx="2743200" cy="1714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3933" y="3023712"/>
            <a:ext cx="2743200" cy="17145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Harmonium successfully tracks micro quad-rotors accurately and with minimal impact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181" y="1533527"/>
            <a:ext cx="3124198" cy="244078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87" y="3442171"/>
            <a:ext cx="5104185" cy="1648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>
                        <a14:backgroundMark x1="55600" y1="58621" x2="54500" y2="58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744" y="1533527"/>
            <a:ext cx="3282269" cy="2189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987" y="1306303"/>
            <a:ext cx="42659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charset="0"/>
              <a:buChar char="•"/>
            </a:pPr>
            <a:r>
              <a:rPr lang="en-US" sz="2400" dirty="0">
                <a:latin typeface="Seravek" charset="0"/>
                <a:ea typeface="Seravek" charset="0"/>
                <a:cs typeface="Seravek" charset="0"/>
              </a:rPr>
              <a:t>14 cm median error</a:t>
            </a:r>
          </a:p>
          <a:p>
            <a:pPr marL="428625" indent="-428625">
              <a:buFont typeface="Arial" charset="0"/>
              <a:buChar char="•"/>
            </a:pPr>
            <a:r>
              <a:rPr lang="en-US" sz="2400" dirty="0">
                <a:latin typeface="Seravek" charset="0"/>
                <a:ea typeface="Seravek" charset="0"/>
                <a:cs typeface="Seravek" charset="0"/>
              </a:rPr>
              <a:t>46 cm 95%ile error</a:t>
            </a:r>
          </a:p>
          <a:p>
            <a:pPr marL="428625" indent="-428625">
              <a:buFont typeface="Arial" charset="0"/>
              <a:buChar char="•"/>
            </a:pPr>
            <a:r>
              <a:rPr lang="en-US" sz="2400" dirty="0">
                <a:latin typeface="Seravek" charset="0"/>
                <a:ea typeface="Seravek" charset="0"/>
                <a:cs typeface="Seravek" charset="0"/>
              </a:rPr>
              <a:t>Up to 1.4 m/s</a:t>
            </a:r>
          </a:p>
          <a:p>
            <a:pPr marL="428625" indent="-428625">
              <a:buFont typeface="Arial" charset="0"/>
              <a:buChar char="•"/>
            </a:pPr>
            <a:r>
              <a:rPr lang="en-US" sz="2400" dirty="0">
                <a:latin typeface="Seravek" charset="0"/>
                <a:ea typeface="Seravek" charset="0"/>
                <a:cs typeface="Seravek" charset="0"/>
              </a:rPr>
              <a:t>19 Hz sampling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5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SurePoint</a:t>
            </a:r>
            <a:r>
              <a:rPr lang="en-US" dirty="0" smtClean="0"/>
              <a:t> lasts at best a few hours, Harmonium a few days – can we do better?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might an energy-harvesting localization system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357" t="9739" r="24137"/>
          <a:stretch/>
        </p:blipFill>
        <p:spPr>
          <a:xfrm rot="5400000">
            <a:off x="2040102" y="2153335"/>
            <a:ext cx="1100140" cy="1637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840" y="2129983"/>
            <a:ext cx="1782257" cy="1782257"/>
          </a:xfrm>
          <a:prstGeom prst="rect">
            <a:avLst/>
          </a:prstGeom>
        </p:spPr>
      </p:pic>
      <p:pic>
        <p:nvPicPr>
          <p:cNvPr id="10" name="Picture 9" descr="gecko_power_supply_top_1000x330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5342" y="2517660"/>
            <a:ext cx="2676213" cy="8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12016" y="3290668"/>
            <a:ext cx="1191352" cy="776539"/>
            <a:chOff x="5541113" y="2933036"/>
            <a:chExt cx="1310885" cy="85445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175" r="54023"/>
            <a:stretch/>
          </p:blipFill>
          <p:spPr>
            <a:xfrm>
              <a:off x="5702135" y="3053205"/>
              <a:ext cx="964893" cy="734283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541113" y="3188648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10838" y="3178994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37027" y="2933036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Slocalization</a:t>
            </a:r>
            <a:r>
              <a:rPr lang="en-US" dirty="0" smtClean="0"/>
              <a:t>: Backscatter-based UWB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69902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Energy-harvesting tag drives PN code through a shift register loading/unloading an antenna</a:t>
            </a:r>
          </a:p>
          <a:p>
            <a:r>
              <a:rPr lang="en-US" dirty="0" smtClean="0"/>
              <a:t>Well below noise floor, but integration in a static environment can reveal the tag signal</a:t>
            </a:r>
          </a:p>
          <a:p>
            <a:r>
              <a:rPr lang="en-US" dirty="0" smtClean="0"/>
              <a:t>Longer PN  code </a:t>
            </a:r>
            <a:r>
              <a:rPr lang="en-US" dirty="0" smtClean="0">
                <a:sym typeface="Wingdings"/>
              </a:rPr>
              <a:t> more tags &amp; slower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38</a:t>
            </a:fld>
            <a:endParaRPr lang="en-US"/>
          </a:p>
        </p:txBody>
      </p:sp>
      <p:pic>
        <p:nvPicPr>
          <p:cNvPr id="6" name="Shape 11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03" t="32250" r="10978" b="32667"/>
          <a:stretch/>
        </p:blipFill>
        <p:spPr>
          <a:xfrm rot="16200000">
            <a:off x="1858404" y="3883078"/>
            <a:ext cx="1747710" cy="471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oup 37"/>
          <p:cNvGrpSpPr/>
          <p:nvPr/>
        </p:nvGrpSpPr>
        <p:grpSpPr>
          <a:xfrm>
            <a:off x="912011" y="3290668"/>
            <a:ext cx="1191352" cy="776539"/>
            <a:chOff x="5541113" y="2933036"/>
            <a:chExt cx="1310885" cy="854452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175" r="54023"/>
            <a:stretch/>
          </p:blipFill>
          <p:spPr>
            <a:xfrm>
              <a:off x="5702135" y="3053205"/>
              <a:ext cx="964893" cy="734283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5541113" y="3188648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410838" y="3178994"/>
              <a:ext cx="441160" cy="510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037027" y="2933036"/>
              <a:ext cx="441160" cy="295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555" y="3523969"/>
            <a:ext cx="1376922" cy="1086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101" y="2900175"/>
            <a:ext cx="1376922" cy="10864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3523" y="3817708"/>
            <a:ext cx="1376922" cy="1086477"/>
          </a:xfrm>
          <a:prstGeom prst="rect">
            <a:avLst/>
          </a:prstGeom>
        </p:spPr>
      </p:pic>
      <p:sp>
        <p:nvSpPr>
          <p:cNvPr id="30" name="Triangle 29"/>
          <p:cNvSpPr/>
          <p:nvPr/>
        </p:nvSpPr>
        <p:spPr>
          <a:xfrm>
            <a:off x="4156075" y="3583876"/>
            <a:ext cx="45719" cy="45719"/>
          </a:xfrm>
          <a:prstGeom prst="triangl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/>
          <p:cNvSpPr/>
          <p:nvPr/>
        </p:nvSpPr>
        <p:spPr>
          <a:xfrm>
            <a:off x="7669996" y="4354731"/>
            <a:ext cx="45719" cy="45719"/>
          </a:xfrm>
          <a:prstGeom prst="triangl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101813" y="3675860"/>
            <a:ext cx="39510" cy="515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434391" y="4470456"/>
            <a:ext cx="64330" cy="5235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6" name="Triangle 35"/>
          <p:cNvSpPr/>
          <p:nvPr/>
        </p:nvSpPr>
        <p:spPr>
          <a:xfrm flipV="1">
            <a:off x="4152047" y="3653000"/>
            <a:ext cx="45719" cy="45719"/>
          </a:xfrm>
          <a:prstGeom prst="triangl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iangle 36"/>
          <p:cNvSpPr/>
          <p:nvPr/>
        </p:nvSpPr>
        <p:spPr>
          <a:xfrm flipV="1">
            <a:off x="7669996" y="4431525"/>
            <a:ext cx="45719" cy="45719"/>
          </a:xfrm>
          <a:prstGeom prst="triangl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63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7.40741E-7 L 0.28907 -0.0694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4" y="-34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7.40741E-7 L 0.64757 0.0814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78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6" grpId="0" animBg="1"/>
      <p:bldP spid="36" grpId="1" animBg="1"/>
      <p:bldP spid="37" grpId="0" animBg="1"/>
      <p:bldP spid="3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are only beginning to scratch the surface of the UWB localization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8537"/>
            <a:ext cx="8229600" cy="356711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 smtClean="0"/>
              <a:t>SurePoint</a:t>
            </a:r>
            <a:endParaRPr lang="en-US" b="1" dirty="0" smtClean="0"/>
          </a:p>
          <a:p>
            <a:pPr lvl="1"/>
            <a:r>
              <a:rPr lang="en-US" dirty="0" smtClean="0"/>
              <a:t>Robust, reliable, with excellent long-tail performance</a:t>
            </a:r>
          </a:p>
          <a:p>
            <a:r>
              <a:rPr lang="en-US" b="1" dirty="0" smtClean="0"/>
              <a:t>Harmonium</a:t>
            </a:r>
          </a:p>
          <a:p>
            <a:pPr lvl="1"/>
            <a:r>
              <a:rPr lang="en-US" dirty="0" smtClean="0"/>
              <a:t>Lower tag energy, area, and cost but anchor sync hinders deployment</a:t>
            </a:r>
          </a:p>
          <a:p>
            <a:r>
              <a:rPr lang="en-US" b="1" dirty="0" err="1" smtClean="0"/>
              <a:t>Slocalization</a:t>
            </a:r>
            <a:endParaRPr lang="en-US" b="1" dirty="0" smtClean="0"/>
          </a:p>
          <a:p>
            <a:pPr lvl="1"/>
            <a:r>
              <a:rPr lang="en-US" dirty="0" smtClean="0"/>
              <a:t>Vastly lowest energy, but update rates in the minutes / fix</a:t>
            </a:r>
          </a:p>
          <a:p>
            <a:r>
              <a:rPr lang="en-US" b="1" dirty="0" smtClean="0"/>
              <a:t>Other opportunities</a:t>
            </a:r>
            <a:r>
              <a:rPr lang="is-IS" b="1" dirty="0" smtClean="0"/>
              <a:t>…</a:t>
            </a:r>
            <a:endParaRPr lang="en-US" b="1" dirty="0" smtClean="0"/>
          </a:p>
          <a:p>
            <a:pPr lvl="1"/>
            <a:r>
              <a:rPr lang="en-US" dirty="0" smtClean="0"/>
              <a:t>Solve for anchor positions, no measuring?</a:t>
            </a:r>
          </a:p>
          <a:p>
            <a:pPr lvl="1"/>
            <a:r>
              <a:rPr lang="en-US" dirty="0" err="1" smtClean="0"/>
              <a:t>SurePoint</a:t>
            </a:r>
            <a:r>
              <a:rPr lang="en-US" dirty="0" smtClean="0"/>
              <a:t> tags range in parallel, eavesdropping?</a:t>
            </a:r>
          </a:p>
          <a:p>
            <a:pPr lvl="1"/>
            <a:r>
              <a:rPr lang="en-US" dirty="0" smtClean="0"/>
              <a:t>UWB CIR underutilized?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39</a:t>
            </a:fld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0831" y="3429000"/>
            <a:ext cx="2743200" cy="17145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960070" y="3772272"/>
            <a:ext cx="1310561" cy="7562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426" y="2466754"/>
            <a:ext cx="894470" cy="1279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403"/>
          <a:stretch/>
        </p:blipFill>
        <p:spPr>
          <a:xfrm>
            <a:off x="598805" y="2643472"/>
            <a:ext cx="2419913" cy="358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Indoors, reflections make time-of-flight estimation difficult and inaccurate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867" y="2492987"/>
            <a:ext cx="1293596" cy="102072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632398" y="2954991"/>
            <a:ext cx="4781849" cy="47334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632398" y="2363646"/>
            <a:ext cx="2450882" cy="63868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083280" y="2363646"/>
            <a:ext cx="2451991" cy="478337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403"/>
          <a:stretch/>
        </p:blipFill>
        <p:spPr>
          <a:xfrm>
            <a:off x="588175" y="2643472"/>
            <a:ext cx="2419913" cy="3588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149" y="3793543"/>
            <a:ext cx="4148717" cy="1068140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310302" y="2235785"/>
            <a:ext cx="154595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310302" y="3588848"/>
            <a:ext cx="457301" cy="1395663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5 0.03148 L 0.5181 0.02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5.18519E-6 L 0.26354 -0.12546 L 0.52057 -0.03726 " pathEditMode="relative" ptsTypes="AAA">
                                      <p:cBhvr>
                                        <p:cTn id="8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More Information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http://github.com/lab11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lab11/fast-square [harmonium]</a:t>
            </a:r>
          </a:p>
          <a:p>
            <a:pPr lvl="1"/>
            <a:r>
              <a:rPr lang="en-US" dirty="0" smtClean="0"/>
              <a:t>lab11/</a:t>
            </a:r>
            <a:r>
              <a:rPr lang="en-US" dirty="0" err="1" smtClean="0"/>
              <a:t>polypoint</a:t>
            </a:r>
            <a:r>
              <a:rPr lang="en-US" dirty="0" smtClean="0"/>
              <a:t> [</a:t>
            </a:r>
            <a:r>
              <a:rPr lang="en-US" dirty="0" err="1" smtClean="0"/>
              <a:t>SurePoint</a:t>
            </a:r>
            <a:r>
              <a:rPr lang="en-US" dirty="0" smtClean="0"/>
              <a:t>]</a:t>
            </a:r>
          </a:p>
          <a:p>
            <a:r>
              <a:rPr lang="en-US" dirty="0" smtClean="0">
                <a:hlinkClick r:id="rId4"/>
              </a:rPr>
              <a:t>http://patpannuto.com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lab11_1000px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2240" y="107195"/>
            <a:ext cx="867284" cy="845306"/>
          </a:xfrm>
          <a:prstGeom prst="rect">
            <a:avLst/>
          </a:prstGeom>
        </p:spPr>
      </p:pic>
      <p:pic>
        <p:nvPicPr>
          <p:cNvPr id="5" name="Picture 2" descr="C:\Users\David\Desktop\blockM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74011" y="107195"/>
            <a:ext cx="1215658" cy="84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opo_circular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691" y="3187993"/>
            <a:ext cx="1234743" cy="1180429"/>
          </a:xfrm>
          <a:prstGeom prst="rect">
            <a:avLst/>
          </a:prstGeom>
        </p:spPr>
      </p:pic>
      <p:pic>
        <p:nvPicPr>
          <p:cNvPr id="8" name="Picture 7" descr="tritag_blue_1000x889.jpg"/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7298" y="1538549"/>
            <a:ext cx="1388526" cy="12344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730" b="94391" l="8600" r="9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223" y="3600450"/>
            <a:ext cx="1861340" cy="154305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845923" y="2155750"/>
            <a:ext cx="911222" cy="917572"/>
            <a:chOff x="6082522" y="2620964"/>
            <a:chExt cx="911222" cy="917572"/>
          </a:xfrm>
        </p:grpSpPr>
        <p:pic>
          <p:nvPicPr>
            <p:cNvPr id="11" name="Picture 10" descr="aoa_rolling_shutter_example.pdf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2522" y="2620964"/>
              <a:ext cx="458786" cy="458786"/>
            </a:xfrm>
            <a:prstGeom prst="rect">
              <a:avLst/>
            </a:prstGeom>
          </p:spPr>
        </p:pic>
        <p:pic>
          <p:nvPicPr>
            <p:cNvPr id="12" name="Picture 11" descr="aoa_rolling_shutter_example.pdf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2522" y="3079750"/>
              <a:ext cx="458786" cy="458786"/>
            </a:xfrm>
            <a:prstGeom prst="rect">
              <a:avLst/>
            </a:prstGeom>
          </p:spPr>
        </p:pic>
        <p:pic>
          <p:nvPicPr>
            <p:cNvPr id="13" name="Picture 12" descr="aoa_rolling_shutter_example.pdf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58" y="2620964"/>
              <a:ext cx="458786" cy="458786"/>
            </a:xfrm>
            <a:prstGeom prst="rect">
              <a:avLst/>
            </a:prstGeom>
          </p:spPr>
        </p:pic>
        <p:pic>
          <p:nvPicPr>
            <p:cNvPr id="14" name="Picture 13" descr="aoa_rolling_shutter_example.pdf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4958" y="3079750"/>
              <a:ext cx="458786" cy="458786"/>
            </a:xfrm>
            <a:prstGeom prst="rect">
              <a:avLst/>
            </a:prstGeom>
          </p:spPr>
        </p:pic>
      </p:grpSp>
      <p:pic>
        <p:nvPicPr>
          <p:cNvPr id="15" name="Picture 14" descr="IMG_6757_wb-1000px.JPG"/>
          <p:cNvPicPr>
            <a:picLocks noChangeAspect="1"/>
          </p:cNvPicPr>
          <p:nvPr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622" b="9220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550" y="2614536"/>
            <a:ext cx="2022662" cy="1349116"/>
          </a:xfrm>
          <a:prstGeom prst="rect">
            <a:avLst/>
          </a:prstGeom>
        </p:spPr>
      </p:pic>
      <p:pic>
        <p:nvPicPr>
          <p:cNvPr id="6" name="Picture 5" descr="orientation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158" y="1185072"/>
            <a:ext cx="1834372" cy="1194110"/>
          </a:xfrm>
          <a:prstGeom prst="rect">
            <a:avLst/>
          </a:prstGeom>
        </p:spPr>
      </p:pic>
      <p:pic>
        <p:nvPicPr>
          <p:cNvPr id="16" name="Picture 15" descr="tag_realization.jpg"/>
          <p:cNvPicPr>
            <a:picLocks noChangeAspect="1"/>
          </p:cNvPicPr>
          <p:nvPr/>
        </p:nvPicPr>
        <p:blipFill rotWithShape="1"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8251" t="18227" r="12088" b="6954"/>
          <a:stretch/>
        </p:blipFill>
        <p:spPr>
          <a:xfrm>
            <a:off x="4549246" y="3895160"/>
            <a:ext cx="1510925" cy="946524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6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681835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Luxapose: Indoor Positioning with Mobile Phones and Visible Light (MobiCom’14)</a:t>
            </a:r>
          </a:p>
          <a:p>
            <a:r>
              <a:rPr lang="en-US" sz="1200" dirty="0" smtClean="0"/>
              <a:t>Ye-Sheng </a:t>
            </a:r>
            <a:r>
              <a:rPr lang="en-US" sz="1200" dirty="0" err="1" smtClean="0"/>
              <a:t>Kuo</a:t>
            </a:r>
            <a:r>
              <a:rPr lang="en-US" sz="1200" dirty="0" smtClean="0"/>
              <a:t>, Pat Pannuto, </a:t>
            </a:r>
            <a:r>
              <a:rPr lang="en-US" sz="1200" dirty="0" err="1" smtClean="0"/>
              <a:t>Ko</a:t>
            </a:r>
            <a:r>
              <a:rPr lang="en-US" sz="1200" dirty="0" smtClean="0"/>
              <a:t>-Jen Hsiao, and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endParaRPr lang="en-US" sz="1200" dirty="0"/>
          </a:p>
        </p:txBody>
      </p:sp>
      <p:pic>
        <p:nvPicPr>
          <p:cNvPr id="6" name="Luxapose-trai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200150"/>
            <a:ext cx="6034087" cy="3394075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Luxapose: Astral navigation with smart phones and smart lights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5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00"/>
    </mc:Choice>
    <mc:Fallback xmlns="">
      <p:transition xmlns:p14="http://schemas.microsoft.com/office/powerpoint/2010/main" spd="slow" advTm="3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Luxapose enables high-fidelity indoor localization with impending infrastructure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681835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Luxapose: Indoor Positioning with Mobile Phones and Visible Light (MobiCom’14)</a:t>
            </a:r>
          </a:p>
          <a:p>
            <a:r>
              <a:rPr lang="en-US" sz="1200" dirty="0" smtClean="0"/>
              <a:t>Ye-Sheng </a:t>
            </a:r>
            <a:r>
              <a:rPr lang="en-US" sz="1200" dirty="0" err="1" smtClean="0"/>
              <a:t>Kuo</a:t>
            </a:r>
            <a:r>
              <a:rPr lang="en-US" sz="1200" dirty="0" smtClean="0"/>
              <a:t>, Pat Pannuto, </a:t>
            </a:r>
            <a:r>
              <a:rPr lang="en-US" sz="1200" dirty="0" err="1" smtClean="0"/>
              <a:t>Ko</a:t>
            </a:r>
            <a:r>
              <a:rPr lang="en-US" sz="1200" dirty="0" smtClean="0"/>
              <a:t>-Jen Hsiao, and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endParaRPr lang="en-US" sz="1200" dirty="0"/>
          </a:p>
        </p:txBody>
      </p:sp>
      <p:pic>
        <p:nvPicPr>
          <p:cNvPr id="7" name="Picture 6" descr="train_trace_speed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030" y="1135376"/>
            <a:ext cx="3746620" cy="3424165"/>
          </a:xfrm>
          <a:prstGeom prst="rect">
            <a:avLst/>
          </a:prstGeom>
        </p:spPr>
      </p:pic>
      <p:pic>
        <p:nvPicPr>
          <p:cNvPr id="8" name="Picture 7" descr="location_CDF_246_5TX.pdf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300" y="3658929"/>
            <a:ext cx="645244" cy="627321"/>
          </a:xfrm>
          <a:prstGeom prst="rect">
            <a:avLst/>
          </a:prstGeom>
        </p:spPr>
      </p:pic>
      <p:pic>
        <p:nvPicPr>
          <p:cNvPr id="9" name="Picture 8" descr="aoa_auto_exposu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667" y="1199531"/>
            <a:ext cx="1664208" cy="1664208"/>
          </a:xfrm>
          <a:prstGeom prst="rect">
            <a:avLst/>
          </a:prstGeom>
        </p:spPr>
      </p:pic>
      <p:pic>
        <p:nvPicPr>
          <p:cNvPr id="10" name="Picture 9" descr="aoa_rolling_shutter_examp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667" y="2922377"/>
            <a:ext cx="1664208" cy="1664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5667" y="1193181"/>
            <a:ext cx="1682341" cy="307777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4"/>
                </a:solidFill>
                <a:latin typeface="Seravek"/>
                <a:cs typeface="Seravek"/>
              </a:rPr>
              <a:t>Human Perception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37534" y="2915519"/>
            <a:ext cx="1716990" cy="307777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4"/>
                </a:solidFill>
                <a:latin typeface="Seravek"/>
                <a:cs typeface="Seravek"/>
              </a:rPr>
              <a:t>Camera Perception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918200" y="1200151"/>
            <a:ext cx="2914650" cy="3394472"/>
          </a:xfrm>
        </p:spPr>
        <p:txBody>
          <a:bodyPr/>
          <a:lstStyle/>
          <a:p>
            <a:r>
              <a:rPr lang="en-US" dirty="0" smtClean="0"/>
              <a:t>Decimeter-level accuracy</a:t>
            </a:r>
          </a:p>
          <a:p>
            <a:r>
              <a:rPr lang="en-US" dirty="0" smtClean="0"/>
              <a:t>Unmodified smartphones</a:t>
            </a:r>
          </a:p>
          <a:p>
            <a:r>
              <a:rPr lang="en-US" dirty="0" smtClean="0"/>
              <a:t>Trivially modified LED lights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Human Interaction Tracking</a:t>
            </a:r>
          </a:p>
          <a:p>
            <a:r>
              <a:rPr lang="en-US" dirty="0" smtClean="0"/>
              <a:t>Key Tradeoffs</a:t>
            </a:r>
          </a:p>
          <a:p>
            <a:pPr lvl="1"/>
            <a:r>
              <a:rPr lang="en-US" dirty="0" smtClean="0"/>
              <a:t>Ranging Accuracy</a:t>
            </a:r>
          </a:p>
          <a:p>
            <a:pPr lvl="1"/>
            <a:r>
              <a:rPr lang="en-US" dirty="0" smtClean="0"/>
              <a:t>Duration Accuracy</a:t>
            </a:r>
          </a:p>
          <a:p>
            <a:pPr lvl="1"/>
            <a:r>
              <a:rPr lang="en-US" dirty="0" smtClean="0"/>
              <a:t>Usability</a:t>
            </a:r>
          </a:p>
          <a:p>
            <a:r>
              <a:rPr lang="en-US" dirty="0" smtClean="0"/>
              <a:t>Opo</a:t>
            </a:r>
          </a:p>
          <a:p>
            <a:pPr lvl="1"/>
            <a:r>
              <a:rPr lang="en-US" dirty="0" smtClean="0"/>
              <a:t>5 cm accuracy, 2 s minimum interaction, 93 hour battery life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694835"/>
            <a:ext cx="5901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Opo: A Wearable Sensor for Capturing High-Fidelity Face-to-Face Interactions (</a:t>
            </a:r>
            <a:r>
              <a:rPr lang="en-US" sz="1200" b="1" dirty="0" err="1" smtClean="0"/>
              <a:t>SenSys</a:t>
            </a:r>
            <a:r>
              <a:rPr lang="en-US" sz="1200" b="1" dirty="0" smtClean="0"/>
              <a:t> ‘14)</a:t>
            </a:r>
          </a:p>
          <a:p>
            <a:r>
              <a:rPr lang="en-US" sz="1200" dirty="0" smtClean="0"/>
              <a:t>William Huang, Ye-Sheng </a:t>
            </a:r>
            <a:r>
              <a:rPr lang="en-US" sz="1200" dirty="0" err="1" smtClean="0"/>
              <a:t>Kuo</a:t>
            </a:r>
            <a:r>
              <a:rPr lang="en-US" sz="1200" dirty="0" smtClean="0"/>
              <a:t>, Pat Pannuto, and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endParaRPr lang="en-US" sz="1200" dirty="0" smtClean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Opo: Forgoing </a:t>
            </a:r>
            <a:r>
              <a:rPr lang="en-US" i="1" dirty="0" smtClean="0"/>
              <a:t>absolute</a:t>
            </a:r>
            <a:r>
              <a:rPr lang="en-US" dirty="0" smtClean="0"/>
              <a:t> location for high fidelity </a:t>
            </a:r>
            <a:r>
              <a:rPr lang="en-US" i="1" dirty="0" smtClean="0"/>
              <a:t>relative</a:t>
            </a:r>
            <a:r>
              <a:rPr lang="en-US" dirty="0" smtClean="0"/>
              <a:t> location</a:t>
            </a:r>
            <a:endParaRPr lang="en-US" dirty="0"/>
          </a:p>
        </p:txBody>
      </p:sp>
      <p:pic>
        <p:nvPicPr>
          <p:cNvPr id="19" name="Picture 18" descr="opo_circul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6289" y="1686801"/>
            <a:ext cx="1234743" cy="1180429"/>
          </a:xfrm>
          <a:prstGeom prst="rect">
            <a:avLst/>
          </a:prstGeom>
        </p:spPr>
      </p:pic>
      <p:pic>
        <p:nvPicPr>
          <p:cNvPr id="20" name="Picture 19" descr="bp_multiplot.jp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0708" y="5156500"/>
            <a:ext cx="2911202" cy="2105123"/>
          </a:xfrm>
          <a:prstGeom prst="rect">
            <a:avLst/>
          </a:prstGeom>
        </p:spPr>
      </p:pic>
      <p:pic>
        <p:nvPicPr>
          <p:cNvPr id="21" name="Picture 20" descr="node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104" y="1063229"/>
            <a:ext cx="3470529" cy="2429370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 bwMode="auto">
          <a:xfrm>
            <a:off x="1963387" y="5665842"/>
            <a:ext cx="285412" cy="1963601"/>
          </a:xfrm>
          <a:prstGeom prst="ellipse">
            <a:avLst/>
          </a:prstGeom>
          <a:solidFill>
            <a:schemeClr val="accent1">
              <a:alpha val="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 w="38100" cmpd="sng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3" name="Curved Connector 22"/>
          <p:cNvCxnSpPr>
            <a:stCxn id="22" idx="0"/>
          </p:cNvCxnSpPr>
          <p:nvPr/>
        </p:nvCxnSpPr>
        <p:spPr bwMode="auto">
          <a:xfrm rot="16200000" flipH="1">
            <a:off x="2209320" y="5562615"/>
            <a:ext cx="865158" cy="1071613"/>
          </a:xfrm>
          <a:prstGeom prst="curvedConnector4">
            <a:avLst>
              <a:gd name="adj1" fmla="val -26423"/>
              <a:gd name="adj2" fmla="val 5665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" name="Picture 4" descr="outlining.jpg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061" y="1333386"/>
            <a:ext cx="3109384" cy="2320291"/>
          </a:xfrm>
          <a:prstGeom prst="rect">
            <a:avLst/>
          </a:prstGeom>
        </p:spPr>
      </p:pic>
      <p:pic>
        <p:nvPicPr>
          <p:cNvPr id="24" name="Picture 23" descr="opo_circul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1190" y="3928236"/>
            <a:ext cx="1234743" cy="1180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973" y="822625"/>
            <a:ext cx="3301027" cy="29290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0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1092148" y="3908222"/>
            <a:ext cx="241895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092148" y="3112115"/>
            <a:ext cx="241895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092148" y="2347358"/>
            <a:ext cx="241081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Localization research needs to solve systems problems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092148" y="4287187"/>
            <a:ext cx="24108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092148" y="1446552"/>
            <a:ext cx="0" cy="284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34475" y="4682932"/>
            <a:ext cx="712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Seravek Light"/>
                <a:cs typeface="Seravek Light"/>
              </a:rPr>
              <a:t>Time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507304" y="2666813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Seravek Light"/>
                <a:cs typeface="Seravek Light"/>
              </a:rPr>
              <a:t>Accuracy (m)</a:t>
            </a:r>
            <a:endParaRPr lang="en-US" sz="2000" b="1" dirty="0" smtClean="0">
              <a:latin typeface="Seravek Light"/>
              <a:cs typeface="Seravek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299410" y="4189751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1515" y="4183401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503620" y="4184547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105725" y="4189751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V="1">
            <a:off x="1092792" y="2998084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V="1">
            <a:off x="1092792" y="2233693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V="1">
            <a:off x="1100288" y="1570220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V="1">
            <a:off x="1074054" y="3792049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73444" y="1565592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Seravek Light"/>
                <a:cs typeface="Seravek Light"/>
              </a:rPr>
              <a:t>10.00</a:t>
            </a:r>
            <a:endParaRPr lang="en-US" sz="1400" dirty="0" smtClean="0">
              <a:latin typeface="Seravek Light"/>
              <a:cs typeface="Seravek 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5214" y="221202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1.00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95214" y="3759476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0.01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5214" y="2979201"/>
            <a:ext cx="492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0.10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67783" y="2422987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WASP [‘11/0.50]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28535" y="4379639"/>
            <a:ext cx="572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2008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39333" y="4379639"/>
            <a:ext cx="49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2011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48652" y="4379389"/>
            <a:ext cx="527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2014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813366" y="4379389"/>
            <a:ext cx="514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2017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03682" y="2545544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Harmonia [‘</a:t>
            </a:r>
            <a:r>
              <a:rPr lang="en-US" sz="1100" dirty="0">
                <a:latin typeface="Seravek Light"/>
                <a:cs typeface="Seravek Light"/>
              </a:rPr>
              <a:t>14/0.40], RF-</a:t>
            </a:r>
            <a:r>
              <a:rPr lang="en-US" sz="1100" dirty="0" err="1">
                <a:latin typeface="Seravek Light"/>
                <a:cs typeface="Seravek Light"/>
              </a:rPr>
              <a:t>IDraw</a:t>
            </a:r>
            <a:r>
              <a:rPr lang="en-US" sz="1100" dirty="0">
                <a:latin typeface="Seravek Light"/>
                <a:cs typeface="Seravek Light"/>
              </a:rPr>
              <a:t> [‘14/0.38</a:t>
            </a:r>
            <a:r>
              <a:rPr lang="en-US" sz="1100" dirty="0" smtClean="0">
                <a:latin typeface="Seravek Light"/>
                <a:cs typeface="Seravek Light"/>
              </a:rPr>
              <a:t>]</a:t>
            </a:r>
            <a:endParaRPr lang="en-US" sz="1100" dirty="0">
              <a:latin typeface="Seravek Light"/>
              <a:cs typeface="Seravek Ligh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403682" y="2995274"/>
            <a:ext cx="2517036" cy="26161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err="1" smtClean="0">
                <a:latin typeface="Seravek Light"/>
                <a:cs typeface="Seravek Light"/>
              </a:rPr>
              <a:t>Tagoram</a:t>
            </a:r>
            <a:r>
              <a:rPr lang="en-US" sz="1100" dirty="0" smtClean="0">
                <a:latin typeface="Seravek Light"/>
                <a:cs typeface="Seravek Light"/>
              </a:rPr>
              <a:t> [‘14/0.12], </a:t>
            </a:r>
            <a:r>
              <a:rPr lang="en-US" sz="1100" dirty="0" err="1" smtClean="0">
                <a:latin typeface="Seravek Light"/>
                <a:cs typeface="Seravek Light"/>
              </a:rPr>
              <a:t>WiTrack</a:t>
            </a:r>
            <a:r>
              <a:rPr lang="en-US" sz="1100" dirty="0" smtClean="0">
                <a:latin typeface="Seravek Light"/>
                <a:cs typeface="Seravek Light"/>
              </a:rPr>
              <a:t> [‘14/0.12]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585483" y="2682540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err="1" smtClean="0">
                <a:latin typeface="Seravek Light"/>
                <a:cs typeface="Seravek Light"/>
              </a:rPr>
              <a:t>PolyPoint</a:t>
            </a:r>
            <a:r>
              <a:rPr lang="en-US" sz="1100" dirty="0" smtClean="0">
                <a:latin typeface="Seravek Light"/>
                <a:cs typeface="Seravek Light"/>
              </a:rPr>
              <a:t> [‘15/0.31]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788864" y="3124237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Harmonium [‘16/0.09]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32945" y="1934314"/>
            <a:ext cx="1276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WREN [‘13/2.00]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352171" y="3859744"/>
            <a:ext cx="16353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b="1" dirty="0" smtClean="0">
                <a:solidFill>
                  <a:schemeClr val="accent4"/>
                </a:solidFill>
                <a:latin typeface="Seravek Light"/>
                <a:cs typeface="Seravek Light"/>
              </a:rPr>
              <a:t>3D-LOCUS </a:t>
            </a:r>
            <a:r>
              <a:rPr lang="en-US" sz="1100" b="1" smtClean="0">
                <a:solidFill>
                  <a:schemeClr val="accent4"/>
                </a:solidFill>
                <a:latin typeface="Seravek Light"/>
                <a:cs typeface="Seravek Light"/>
              </a:rPr>
              <a:t>[‘09/&lt;0.01]</a:t>
            </a:r>
            <a:endParaRPr lang="en-US" sz="1100" b="1" dirty="0" smtClean="0">
              <a:solidFill>
                <a:schemeClr val="accent4"/>
              </a:solidFill>
              <a:latin typeface="Seravek Light"/>
              <a:cs typeface="Seravek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76090" y="1780783"/>
            <a:ext cx="13580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err="1" smtClean="0">
                <a:latin typeface="Seravek Light"/>
                <a:cs typeface="Seravek Light"/>
              </a:rPr>
              <a:t>Salathé</a:t>
            </a:r>
            <a:r>
              <a:rPr lang="en-US" sz="1100" dirty="0" smtClean="0">
                <a:latin typeface="Seravek Light"/>
                <a:cs typeface="Seravek Light"/>
              </a:rPr>
              <a:t> [‘10/2.00]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767783" y="1628981"/>
            <a:ext cx="15424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Social fMRI [‘11/5.00]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391511" y="3452752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b="1" dirty="0" err="1" smtClean="0">
                <a:solidFill>
                  <a:schemeClr val="accent4"/>
                </a:solidFill>
                <a:latin typeface="Seravek Light"/>
                <a:cs typeface="Seravek Light"/>
              </a:rPr>
              <a:t>Opo</a:t>
            </a:r>
            <a:r>
              <a:rPr lang="en-US" sz="1100" b="1" dirty="0" smtClean="0">
                <a:solidFill>
                  <a:schemeClr val="accent4"/>
                </a:solidFill>
                <a:latin typeface="Seravek Light"/>
                <a:cs typeface="Seravek Light"/>
              </a:rPr>
              <a:t> [‘14/0.05]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44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23239" y="2829445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err="1" smtClean="0">
                <a:latin typeface="Seravek Light"/>
                <a:cs typeface="Seravek Light"/>
              </a:rPr>
              <a:t>SurePoint</a:t>
            </a:r>
            <a:r>
              <a:rPr lang="en-US" sz="1100" dirty="0" smtClean="0">
                <a:latin typeface="Seravek Light"/>
                <a:cs typeface="Seravek Light"/>
              </a:rPr>
              <a:t> [‘16/0.29]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422" y="1713217"/>
            <a:ext cx="1153978" cy="1153978"/>
          </a:xfrm>
          <a:prstGeom prst="rect">
            <a:avLst/>
          </a:prstGeom>
        </p:spPr>
      </p:pic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5059149" y="1218010"/>
            <a:ext cx="3944322" cy="3394472"/>
          </a:xfrm>
        </p:spPr>
        <p:txBody>
          <a:bodyPr/>
          <a:lstStyle/>
          <a:p>
            <a:r>
              <a:rPr lang="en-US" dirty="0" smtClean="0"/>
              <a:t>If you believe in the </a:t>
            </a:r>
            <a:r>
              <a:rPr lang="en-US" dirty="0" err="1" smtClean="0"/>
              <a:t>IoT</a:t>
            </a:r>
            <a:r>
              <a:rPr lang="en-US" dirty="0" smtClean="0"/>
              <a:t>/IoE</a:t>
            </a:r>
          </a:p>
          <a:p>
            <a:pPr lvl="1"/>
            <a:r>
              <a:rPr lang="en-US" dirty="0" smtClean="0"/>
              <a:t>100’s, 1000’s in one room?</a:t>
            </a:r>
          </a:p>
          <a:p>
            <a:r>
              <a:rPr lang="en-US" dirty="0" smtClean="0"/>
              <a:t>Ground truth for anchors?</a:t>
            </a:r>
          </a:p>
          <a:p>
            <a:pPr lvl="1"/>
            <a:r>
              <a:rPr lang="en-US" dirty="0" smtClean="0"/>
              <a:t>Anchors at all?</a:t>
            </a:r>
          </a:p>
          <a:p>
            <a:r>
              <a:rPr lang="en-US" dirty="0" smtClean="0"/>
              <a:t>Localization technology as a privacy policy</a:t>
            </a:r>
          </a:p>
          <a:p>
            <a:pPr lvl="1"/>
            <a:r>
              <a:rPr lang="en-US" dirty="0" err="1" smtClean="0"/>
              <a:t>SurePoint</a:t>
            </a:r>
            <a:r>
              <a:rPr lang="en-US" dirty="0" smtClean="0"/>
              <a:t> vs. Harmonium</a:t>
            </a:r>
          </a:p>
          <a:p>
            <a:pPr lvl="1"/>
            <a:r>
              <a:rPr lang="en-US" dirty="0" smtClean="0"/>
              <a:t>vs. ALPS vs. </a:t>
            </a:r>
            <a:r>
              <a:rPr lang="en-US" dirty="0" err="1" smtClean="0"/>
              <a:t>Luxapose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0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Location technology maturing and will become commonplace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Today’s digital things have a few fundamental primitives</a:t>
            </a:r>
          </a:p>
          <a:p>
            <a:pPr lvl="1"/>
            <a:r>
              <a:rPr lang="en-US" dirty="0" smtClean="0"/>
              <a:t>“Sense of Self”</a:t>
            </a:r>
          </a:p>
          <a:p>
            <a:pPr lvl="1"/>
            <a:r>
              <a:rPr lang="en-US" dirty="0" smtClean="0"/>
              <a:t>“Sense of Time”</a:t>
            </a:r>
          </a:p>
          <a:p>
            <a:r>
              <a:rPr lang="en-US" dirty="0" smtClean="0"/>
              <a:t>Tomorrow’s things will include a “Sense of where”</a:t>
            </a:r>
          </a:p>
          <a:p>
            <a:r>
              <a:rPr lang="en-US" dirty="0" smtClean="0"/>
              <a:t>The long tail is full of interesting research</a:t>
            </a:r>
          </a:p>
          <a:p>
            <a:pPr lvl="1"/>
            <a:r>
              <a:rPr lang="en-US" dirty="0" smtClean="0"/>
              <a:t>There are devices for whom a sense of time is difficult today</a:t>
            </a:r>
          </a:p>
          <a:p>
            <a:pPr lvl="1"/>
            <a:r>
              <a:rPr lang="en-US" dirty="0" smtClean="0"/>
              <a:t>There will be those for whom location is difficult tomorrow</a:t>
            </a:r>
          </a:p>
          <a:p>
            <a:pPr lvl="1"/>
            <a:r>
              <a:rPr lang="en-US" dirty="0" smtClean="0"/>
              <a:t>Drives novel systems and technological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9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426" y="2466754"/>
            <a:ext cx="894470" cy="1279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UWB can better disambiguate multipath and identify signal arrival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867" y="2492987"/>
            <a:ext cx="1293596" cy="102072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632398" y="2954991"/>
            <a:ext cx="4781849" cy="47334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632398" y="2363646"/>
            <a:ext cx="2450882" cy="63868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083280" y="2363646"/>
            <a:ext cx="2451991" cy="478337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054" r="38659" b="27887"/>
          <a:stretch/>
        </p:blipFill>
        <p:spPr>
          <a:xfrm>
            <a:off x="1334882" y="2656829"/>
            <a:ext cx="595032" cy="370307"/>
          </a:xfr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054" r="38659" b="27887"/>
          <a:stretch/>
        </p:blipFill>
        <p:spPr>
          <a:xfrm>
            <a:off x="1334882" y="2644424"/>
            <a:ext cx="595032" cy="37030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452885" y="3758572"/>
            <a:ext cx="5282132" cy="1129431"/>
            <a:chOff x="1937180" y="5011425"/>
            <a:chExt cx="7042842" cy="1505907"/>
          </a:xfrm>
        </p:grpSpPr>
        <p:pic>
          <p:nvPicPr>
            <p:cNvPr id="14" name="Content Placeholder 3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147"/>
            <a:stretch/>
          </p:blipFill>
          <p:spPr>
            <a:xfrm>
              <a:off x="1937180" y="5011426"/>
              <a:ext cx="3507193" cy="1505906"/>
            </a:xfrm>
            <a:prstGeom prst="rect">
              <a:avLst/>
            </a:prstGeom>
          </p:spPr>
        </p:pic>
        <p:pic>
          <p:nvPicPr>
            <p:cNvPr id="15" name="Content Placeholder 3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686"/>
            <a:stretch/>
          </p:blipFill>
          <p:spPr>
            <a:xfrm>
              <a:off x="5444373" y="5011425"/>
              <a:ext cx="3535649" cy="1505906"/>
            </a:xfrm>
            <a:prstGeom prst="rect">
              <a:avLst/>
            </a:prstGeom>
          </p:spPr>
        </p:pic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310302" y="2212538"/>
            <a:ext cx="154595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flipH="1">
            <a:off x="3673758" y="3625455"/>
            <a:ext cx="45719" cy="1395663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131988" y="3746165"/>
            <a:ext cx="550015" cy="12245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105060" y="3758572"/>
            <a:ext cx="550015" cy="12245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5.55556E-6 L 0.26797 -0.12545 L 0.53047 -0.03541 " pathEditMode="relative" ptsTypes="AAA">
                                      <p:cBhvr>
                                        <p:cTn id="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2917 L 0.53606 0.02454 " pathEditMode="relative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2481517" y="3908222"/>
            <a:ext cx="43021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481517" y="3112115"/>
            <a:ext cx="43021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473377" y="2347358"/>
            <a:ext cx="4302177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Highly accurate (RF-based) indoor localization technology has arrived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473377" y="4287187"/>
            <a:ext cx="43021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473377" y="1446552"/>
            <a:ext cx="0" cy="284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40371" y="4682932"/>
            <a:ext cx="712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Seravek Light"/>
                <a:cs typeface="Seravek Light"/>
              </a:rPr>
              <a:t>Time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873925" y="2666813"/>
            <a:ext cx="1604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Seravek Light"/>
                <a:cs typeface="Seravek Light"/>
              </a:rPr>
              <a:t>Accuracy (m)</a:t>
            </a:r>
            <a:endParaRPr lang="en-US" sz="2000" b="1" dirty="0" smtClean="0">
              <a:latin typeface="Seravek Light"/>
              <a:cs typeface="Seravek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572000" y="4189751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66880" y="4384623"/>
            <a:ext cx="532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1999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174105" y="4183401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776210" y="4184547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378315" y="4189751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763187" y="4164663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367790" y="4171013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69895" y="4171013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V="1">
            <a:off x="2474021" y="2998084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V="1">
            <a:off x="2474021" y="2233693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V="1">
            <a:off x="2481517" y="1570220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V="1">
            <a:off x="2455283" y="3792049"/>
            <a:ext cx="0" cy="2323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54673" y="1565592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Seravek Light"/>
                <a:cs typeface="Seravek Light"/>
              </a:rPr>
              <a:t>10.00</a:t>
            </a:r>
            <a:endParaRPr lang="en-US" sz="1400" dirty="0" smtClean="0">
              <a:latin typeface="Seravek Light"/>
              <a:cs typeface="Seravek 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76443" y="221202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1.00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876443" y="3759476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0.01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876443" y="2979201"/>
            <a:ext cx="492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0.10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40373" y="2422987"/>
            <a:ext cx="12474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WASP [‘11/0.50]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077678" y="4384623"/>
            <a:ext cx="560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2002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86997" y="4384373"/>
            <a:ext cx="565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Seravek Light"/>
                <a:cs typeface="Seravek Light"/>
              </a:rPr>
              <a:t>2005</a:t>
            </a:r>
            <a:endParaRPr lang="en-US" sz="1400" dirty="0" smtClean="0">
              <a:latin typeface="Seravek Light"/>
              <a:cs typeface="Seravek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01125" y="4379639"/>
            <a:ext cx="572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2008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911923" y="4379639"/>
            <a:ext cx="493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2011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521242" y="4379389"/>
            <a:ext cx="527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2014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085956" y="4379389"/>
            <a:ext cx="514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ravek Light"/>
                <a:cs typeface="Seravek Light"/>
              </a:rPr>
              <a:t>2017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676272" y="2545544"/>
            <a:ext cx="27158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Harmonia [‘</a:t>
            </a:r>
            <a:r>
              <a:rPr lang="en-US" sz="1100" dirty="0">
                <a:latin typeface="Seravek Light"/>
                <a:cs typeface="Seravek Light"/>
              </a:rPr>
              <a:t>14/0.40], RF-</a:t>
            </a:r>
            <a:r>
              <a:rPr lang="en-US" sz="1100" dirty="0" err="1">
                <a:latin typeface="Seravek Light"/>
                <a:cs typeface="Seravek Light"/>
              </a:rPr>
              <a:t>IDraw</a:t>
            </a:r>
            <a:r>
              <a:rPr lang="en-US" sz="1100" dirty="0">
                <a:latin typeface="Seravek Light"/>
                <a:cs typeface="Seravek Light"/>
              </a:rPr>
              <a:t> [‘14/0.38</a:t>
            </a:r>
            <a:r>
              <a:rPr lang="en-US" sz="1100" dirty="0" smtClean="0">
                <a:latin typeface="Seravek Light"/>
                <a:cs typeface="Seravek Light"/>
              </a:rPr>
              <a:t>]</a:t>
            </a:r>
            <a:endParaRPr lang="en-US" sz="1100" dirty="0">
              <a:latin typeface="Seravek Light"/>
              <a:cs typeface="Seravek Ligh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76272" y="2995274"/>
            <a:ext cx="2517036" cy="26161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err="1" smtClean="0">
                <a:latin typeface="Seravek Light"/>
                <a:cs typeface="Seravek Light"/>
              </a:rPr>
              <a:t>Tagoram</a:t>
            </a:r>
            <a:r>
              <a:rPr lang="en-US" sz="1100" dirty="0" smtClean="0">
                <a:latin typeface="Seravek Light"/>
                <a:cs typeface="Seravek Light"/>
              </a:rPr>
              <a:t> [‘14/0.12], </a:t>
            </a:r>
            <a:r>
              <a:rPr lang="en-US" sz="1100" dirty="0" err="1" smtClean="0">
                <a:latin typeface="Seravek Light"/>
                <a:cs typeface="Seravek Light"/>
              </a:rPr>
              <a:t>WiTrack</a:t>
            </a:r>
            <a:r>
              <a:rPr lang="en-US" sz="1100" dirty="0" smtClean="0">
                <a:latin typeface="Seravek Light"/>
                <a:cs typeface="Seravek Light"/>
              </a:rPr>
              <a:t> [‘14/0.12]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858073" y="2682540"/>
            <a:ext cx="14237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err="1" smtClean="0">
                <a:latin typeface="Seravek Light"/>
                <a:cs typeface="Seravek Light"/>
              </a:rPr>
              <a:t>PolyPoint</a:t>
            </a:r>
            <a:r>
              <a:rPr lang="en-US" sz="1100" dirty="0" smtClean="0">
                <a:latin typeface="Seravek Light"/>
                <a:cs typeface="Seravek Light"/>
              </a:rPr>
              <a:t> [‘15/0.31]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061454" y="3124237"/>
            <a:ext cx="16321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Harmonium [‘16/0.09]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31189" y="1920300"/>
            <a:ext cx="1665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LANDMARC [‘04/2.00]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05535" y="1934314"/>
            <a:ext cx="1276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WREN [‘13/2.00]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72310" y="2992305"/>
            <a:ext cx="1346844" cy="261610"/>
          </a:xfrm>
          <a:prstGeom prst="rect">
            <a:avLst/>
          </a:prstGeom>
          <a:solidFill>
            <a:srgbClr val="FFFFFF">
              <a:alpha val="50588"/>
            </a:srgbClr>
          </a:solidFill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b="1" dirty="0" smtClean="0">
                <a:solidFill>
                  <a:schemeClr val="accent4"/>
                </a:solidFill>
                <a:latin typeface="Seravek Light"/>
                <a:cs typeface="Seravek Light"/>
              </a:rPr>
              <a:t>Cricket </a:t>
            </a:r>
            <a:r>
              <a:rPr lang="en-US" sz="1100" b="1" smtClean="0">
                <a:solidFill>
                  <a:schemeClr val="accent4"/>
                </a:solidFill>
                <a:latin typeface="Seravek Light"/>
                <a:cs typeface="Seravek Light"/>
              </a:rPr>
              <a:t>[‘00/0.10]</a:t>
            </a:r>
            <a:endParaRPr lang="en-US" sz="1100" b="1" dirty="0" smtClean="0">
              <a:solidFill>
                <a:schemeClr val="accent4"/>
              </a:solidFill>
              <a:latin typeface="Seravek Light"/>
              <a:cs typeface="Seravek Ligh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45732" y="2832866"/>
            <a:ext cx="14029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b="1" smtClean="0">
                <a:solidFill>
                  <a:schemeClr val="accent4"/>
                </a:solidFill>
                <a:latin typeface="Seravek Light"/>
                <a:cs typeface="Seravek Light"/>
              </a:rPr>
              <a:t>Dolphin [‘04/0.24]</a:t>
            </a:r>
            <a:endParaRPr lang="en-US" sz="1100" b="1" dirty="0" smtClean="0">
              <a:solidFill>
                <a:schemeClr val="accent4"/>
              </a:solidFill>
              <a:latin typeface="Seravek Light"/>
              <a:cs typeface="Seravek Ligh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24761" y="3859744"/>
            <a:ext cx="16353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b="1" dirty="0" smtClean="0">
                <a:solidFill>
                  <a:schemeClr val="accent4"/>
                </a:solidFill>
                <a:latin typeface="Seravek Light"/>
                <a:cs typeface="Seravek Light"/>
              </a:rPr>
              <a:t>3D-LOCUS </a:t>
            </a:r>
            <a:r>
              <a:rPr lang="en-US" sz="1100" b="1" smtClean="0">
                <a:solidFill>
                  <a:schemeClr val="accent4"/>
                </a:solidFill>
                <a:latin typeface="Seravek Light"/>
                <a:cs typeface="Seravek Light"/>
              </a:rPr>
              <a:t>[‘09/&lt;0.01]</a:t>
            </a:r>
            <a:endParaRPr lang="en-US" sz="1100" b="1" dirty="0" smtClean="0">
              <a:solidFill>
                <a:schemeClr val="accent4"/>
              </a:solidFill>
              <a:latin typeface="Seravek Light"/>
              <a:cs typeface="Seravek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242413" y="3149332"/>
            <a:ext cx="13051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b="1" dirty="0" err="1" smtClean="0">
                <a:solidFill>
                  <a:schemeClr val="accent4"/>
                </a:solidFill>
                <a:latin typeface="Seravek Light"/>
                <a:cs typeface="Seravek Light"/>
              </a:rPr>
              <a:t>iBadge</a:t>
            </a:r>
            <a:r>
              <a:rPr lang="en-US" sz="1100" b="1" dirty="0" smtClean="0">
                <a:solidFill>
                  <a:schemeClr val="accent4"/>
                </a:solidFill>
                <a:latin typeface="Seravek Light"/>
                <a:cs typeface="Seravek Light"/>
              </a:rPr>
              <a:t> [‘02/0.10]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948680" y="1780783"/>
            <a:ext cx="13580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err="1" smtClean="0">
                <a:latin typeface="Seravek Light"/>
                <a:cs typeface="Seravek Light"/>
              </a:rPr>
              <a:t>Salathé</a:t>
            </a:r>
            <a:r>
              <a:rPr lang="en-US" sz="1100" dirty="0" smtClean="0">
                <a:latin typeface="Seravek Light"/>
                <a:cs typeface="Seravek Light"/>
              </a:rPr>
              <a:t> [‘10/2.00]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040373" y="1628981"/>
            <a:ext cx="15424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Social fMRI [‘11/5.00]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854076" y="1780664"/>
            <a:ext cx="13420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smtClean="0">
                <a:latin typeface="Seravek Light"/>
                <a:cs typeface="Seravek Light"/>
              </a:rPr>
              <a:t>RADAR</a:t>
            </a:r>
            <a:r>
              <a:rPr lang="en-US" sz="1100" smtClean="0">
                <a:latin typeface="Seravek Light"/>
                <a:cs typeface="Seravek Light"/>
              </a:rPr>
              <a:t>[‘00/2.94]</a:t>
            </a:r>
            <a:endParaRPr lang="en-US" sz="1100" dirty="0" smtClean="0">
              <a:latin typeface="Seravek Light"/>
              <a:cs typeface="Seravek Ligh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664101" y="3452752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b="1" dirty="0" err="1" smtClean="0">
                <a:solidFill>
                  <a:schemeClr val="accent4"/>
                </a:solidFill>
                <a:latin typeface="Seravek Light"/>
                <a:cs typeface="Seravek Light"/>
              </a:rPr>
              <a:t>Opo</a:t>
            </a:r>
            <a:r>
              <a:rPr lang="en-US" sz="1100" b="1" dirty="0" smtClean="0">
                <a:solidFill>
                  <a:schemeClr val="accent4"/>
                </a:solidFill>
                <a:latin typeface="Seravek Light"/>
                <a:cs typeface="Seravek Light"/>
              </a:rPr>
              <a:t> [‘14/0.05]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6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095829" y="2829445"/>
            <a:ext cx="14718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" indent="-114300">
              <a:buFont typeface="Arial" charset="0"/>
              <a:buChar char="•"/>
            </a:pPr>
            <a:r>
              <a:rPr lang="en-US" sz="1100" dirty="0" err="1" smtClean="0">
                <a:latin typeface="Seravek Light"/>
                <a:cs typeface="Seravek Light"/>
              </a:rPr>
              <a:t>SurePoint</a:t>
            </a:r>
            <a:r>
              <a:rPr lang="en-US" sz="1100" dirty="0" smtClean="0">
                <a:latin typeface="Seravek Light"/>
                <a:cs typeface="Seravek Light"/>
              </a:rPr>
              <a:t> [‘16/0.29]</a:t>
            </a:r>
          </a:p>
        </p:txBody>
      </p:sp>
    </p:spTree>
    <p:extLst>
      <p:ext uri="{BB962C8B-B14F-4D97-AF65-F5344CB8AC3E}">
        <p14:creationId xmlns:p14="http://schemas.microsoft.com/office/powerpoint/2010/main" val="69644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1" grpId="0"/>
      <p:bldP spid="62" grpId="0" animBg="1"/>
      <p:bldP spid="65" grpId="0"/>
      <p:bldP spid="66" grpId="0"/>
      <p:bldP spid="68" grpId="0"/>
      <p:bldP spid="71" grpId="0"/>
      <p:bldP spid="73" grpId="0"/>
      <p:bldP spid="74" grpId="0"/>
      <p:bldP spid="80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197422" y="1063229"/>
            <a:ext cx="5545378" cy="2696256"/>
            <a:chOff x="177537" y="1249447"/>
            <a:chExt cx="5105283" cy="25915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16" t="26275" r="9457" b="18777"/>
            <a:stretch/>
          </p:blipFill>
          <p:spPr>
            <a:xfrm>
              <a:off x="362968" y="1249447"/>
              <a:ext cx="4334676" cy="240815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86" t="27500" b="14826"/>
            <a:stretch/>
          </p:blipFill>
          <p:spPr>
            <a:xfrm>
              <a:off x="177537" y="1313313"/>
              <a:ext cx="5105283" cy="252768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030778" y="1379913"/>
              <a:ext cx="507077" cy="1546167"/>
            </a:xfrm>
            <a:prstGeom prst="rect">
              <a:avLst/>
            </a:prstGeom>
            <a:solidFill>
              <a:srgbClr val="FF9300">
                <a:alpha val="50196"/>
              </a:srgb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79567" y="1379913"/>
              <a:ext cx="169226" cy="1546168"/>
            </a:xfrm>
            <a:prstGeom prst="rect">
              <a:avLst/>
            </a:prstGeom>
            <a:solidFill>
              <a:srgbClr val="FF9300">
                <a:alpha val="50196"/>
              </a:srgbClr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71093" y="1399222"/>
              <a:ext cx="1334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/>
                  </a:solidFill>
                  <a:latin typeface="Seravek Light"/>
                  <a:cs typeface="Seravek Light"/>
                </a:rPr>
                <a:t>UWB-Based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7422" y="3204527"/>
            <a:ext cx="5555690" cy="195991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9800000">
            <a:off x="3350358" y="1149753"/>
            <a:ext cx="6575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Seravek" charset="0"/>
                <a:ea typeface="Seravek" charset="0"/>
                <a:cs typeface="Seravek" charset="0"/>
              </a:rPr>
              <a:t>2015</a:t>
            </a:r>
          </a:p>
        </p:txBody>
      </p:sp>
      <p:sp>
        <p:nvSpPr>
          <p:cNvPr id="20" name="TextBox 19"/>
          <p:cNvSpPr txBox="1"/>
          <p:nvPr/>
        </p:nvSpPr>
        <p:spPr>
          <a:xfrm rot="19800000">
            <a:off x="3342878" y="3301625"/>
            <a:ext cx="6655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  <a:latin typeface="Seravek" charset="0"/>
                <a:ea typeface="Seravek" charset="0"/>
                <a:cs typeface="Seravek" charset="0"/>
              </a:rPr>
              <a:t>2016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UWB technologies have driven success in high-fidelity RF-based localization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2278" y="1291328"/>
            <a:ext cx="29451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Seravek Light"/>
                <a:cs typeface="Seravek Light"/>
              </a:rPr>
              <a:t>UWB-based entries beginning to dominate IPSN localization competition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Seravek Light"/>
                <a:cs typeface="Seravek Light"/>
              </a:rPr>
              <a:t>Half of competing teams achieved sub-meter accuracy</a:t>
            </a:r>
          </a:p>
          <a:p>
            <a:pPr marL="285750" indent="-285750">
              <a:buFont typeface="Arial" charset="0"/>
              <a:buChar char="•"/>
            </a:pPr>
            <a:r>
              <a:rPr lang="en-US" i="1" dirty="0" smtClean="0">
                <a:latin typeface="Seravek Light"/>
                <a:cs typeface="Seravek Light"/>
              </a:rPr>
              <a:t>Takeaway:</a:t>
            </a:r>
            <a:r>
              <a:rPr lang="en-US" dirty="0" smtClean="0">
                <a:latin typeface="Seravek Light"/>
                <a:cs typeface="Seravek Light"/>
              </a:rPr>
              <a:t> accuracy is a “solved” problem</a:t>
            </a:r>
            <a:endParaRPr lang="en-US" i="1" dirty="0" smtClean="0">
              <a:latin typeface="Seravek Light"/>
              <a:cs typeface="Seravek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6943" y="4620280"/>
            <a:ext cx="3302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Seravek" charset="0"/>
                <a:ea typeface="Seravek" charset="0"/>
                <a:cs typeface="Seravek" charset="0"/>
              </a:rPr>
              <a:t>D. </a:t>
            </a:r>
            <a:r>
              <a:rPr lang="en-US" sz="700" dirty="0" err="1">
                <a:latin typeface="Seravek" charset="0"/>
                <a:ea typeface="Seravek" charset="0"/>
                <a:cs typeface="Seravek" charset="0"/>
              </a:rPr>
              <a:t>Lymberopoulos</a:t>
            </a:r>
            <a:r>
              <a:rPr lang="en-US" sz="700" dirty="0">
                <a:latin typeface="Seravek" charset="0"/>
                <a:ea typeface="Seravek" charset="0"/>
                <a:cs typeface="Seravek" charset="0"/>
              </a:rPr>
              <a:t>, J. Liu, X. Yang, A. </a:t>
            </a:r>
            <a:r>
              <a:rPr lang="en-US" sz="700" dirty="0" err="1">
                <a:latin typeface="Seravek" charset="0"/>
                <a:ea typeface="Seravek" charset="0"/>
                <a:cs typeface="Seravek" charset="0"/>
              </a:rPr>
              <a:t>Naguib</a:t>
            </a:r>
            <a:r>
              <a:rPr lang="en-US" sz="700" dirty="0">
                <a:latin typeface="Seravek" charset="0"/>
                <a:ea typeface="Seravek" charset="0"/>
                <a:cs typeface="Seravek" charset="0"/>
              </a:rPr>
              <a:t>, A. Rowe, N. </a:t>
            </a:r>
            <a:r>
              <a:rPr lang="en-US" sz="700" dirty="0" err="1">
                <a:latin typeface="Seravek" charset="0"/>
                <a:ea typeface="Seravek" charset="0"/>
                <a:cs typeface="Seravek" charset="0"/>
              </a:rPr>
              <a:t>Trigoni</a:t>
            </a:r>
            <a:r>
              <a:rPr lang="en-US" sz="700" dirty="0">
                <a:latin typeface="Seravek" charset="0"/>
                <a:ea typeface="Seravek" charset="0"/>
                <a:cs typeface="Seravek" charset="0"/>
              </a:rPr>
              <a:t>, and N. </a:t>
            </a:r>
            <a:r>
              <a:rPr lang="en-US" sz="700" dirty="0" err="1">
                <a:latin typeface="Seravek" charset="0"/>
                <a:ea typeface="Seravek" charset="0"/>
                <a:cs typeface="Seravek" charset="0"/>
              </a:rPr>
              <a:t>Moayeri</a:t>
            </a:r>
            <a:r>
              <a:rPr lang="en-US" sz="700" dirty="0">
                <a:latin typeface="Seravek" charset="0"/>
                <a:ea typeface="Seravek" charset="0"/>
                <a:cs typeface="Seravek" charset="0"/>
              </a:rPr>
              <a:t>. Microsoft </a:t>
            </a:r>
            <a:r>
              <a:rPr lang="en-US" sz="700" dirty="0" smtClean="0">
                <a:latin typeface="Seravek" charset="0"/>
                <a:ea typeface="Seravek" charset="0"/>
                <a:cs typeface="Seravek" charset="0"/>
              </a:rPr>
              <a:t>Indoor Localization Competition </a:t>
            </a:r>
            <a:r>
              <a:rPr lang="en-US" sz="700" dirty="0">
                <a:latin typeface="Seravek" charset="0"/>
                <a:ea typeface="Seravek" charset="0"/>
                <a:cs typeface="Seravek" charset="0"/>
              </a:rPr>
              <a:t>– IPSN 2015</a:t>
            </a:r>
            <a:r>
              <a:rPr lang="en-US" sz="700" dirty="0" smtClean="0">
                <a:latin typeface="Seravek" charset="0"/>
                <a:ea typeface="Seravek" charset="0"/>
                <a:cs typeface="Seravek" charset="0"/>
              </a:rPr>
              <a:t>.</a:t>
            </a:r>
          </a:p>
          <a:p>
            <a:r>
              <a:rPr lang="en-US" sz="700" dirty="0" smtClean="0">
                <a:latin typeface="Seravek" charset="0"/>
                <a:ea typeface="Seravek" charset="0"/>
                <a:cs typeface="Seravek" charset="0"/>
              </a:rPr>
              <a:t>D. </a:t>
            </a:r>
            <a:r>
              <a:rPr lang="en-US" sz="700" dirty="0" err="1" smtClean="0">
                <a:latin typeface="Seravek" charset="0"/>
                <a:ea typeface="Seravek" charset="0"/>
                <a:cs typeface="Seravek" charset="0"/>
              </a:rPr>
              <a:t>Lymberopoulos</a:t>
            </a:r>
            <a:r>
              <a:rPr lang="en-US" sz="700" dirty="0" smtClean="0">
                <a:latin typeface="Seravek" charset="0"/>
                <a:ea typeface="Seravek" charset="0"/>
                <a:cs typeface="Seravek" charset="0"/>
              </a:rPr>
              <a:t>, J. Liu, Y. Zhang, P. Dutta, X. Yang, A. Rowe, V. </a:t>
            </a:r>
            <a:r>
              <a:rPr lang="en-US" sz="700" dirty="0" err="1" smtClean="0">
                <a:latin typeface="Seravek" charset="0"/>
                <a:ea typeface="Seravek" charset="0"/>
                <a:cs typeface="Seravek" charset="0"/>
              </a:rPr>
              <a:t>Dequeira</a:t>
            </a:r>
            <a:r>
              <a:rPr lang="en-US" sz="700" dirty="0" smtClean="0">
                <a:latin typeface="Seravek" charset="0"/>
                <a:ea typeface="Seravek" charset="0"/>
                <a:cs typeface="Seravek" charset="0"/>
              </a:rPr>
              <a:t>. Microsoft Indoor Localization Competition – IPSN 2016.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2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31 at 16.01.55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134" y="1200150"/>
            <a:ext cx="4876486" cy="38671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Accuracy is only one facet of localization, and has reached “good enough”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3737872" cy="3651459"/>
          </a:xfrm>
        </p:spPr>
        <p:txBody>
          <a:bodyPr>
            <a:normAutofit/>
          </a:bodyPr>
          <a:lstStyle/>
          <a:p>
            <a:r>
              <a:rPr lang="en-US" dirty="0" smtClean="0"/>
              <a:t>Here are 12 dimensions</a:t>
            </a:r>
          </a:p>
          <a:p>
            <a:pPr lvl="1"/>
            <a:r>
              <a:rPr lang="en-US" dirty="0" smtClean="0"/>
              <a:t>Covering 9 technologies</a:t>
            </a:r>
          </a:p>
          <a:p>
            <a:pPr lvl="2"/>
            <a:r>
              <a:rPr lang="en-US" dirty="0" smtClean="0"/>
              <a:t>Each have several implementations</a:t>
            </a:r>
          </a:p>
          <a:p>
            <a:pPr lvl="1"/>
            <a:r>
              <a:rPr lang="en-US" dirty="0" smtClean="0"/>
              <a:t>(bigger is better) </a:t>
            </a:r>
            <a:r>
              <a:rPr lang="en-US" dirty="0" smtClean="0">
                <a:sym typeface="Wingdings"/>
              </a:rPr>
              <a:t> </a:t>
            </a:r>
            <a:endParaRPr lang="en-US" dirty="0" smtClean="0"/>
          </a:p>
          <a:p>
            <a:r>
              <a:rPr lang="en-US" dirty="0" smtClean="0"/>
              <a:t>No one technology will fit all applications</a:t>
            </a:r>
          </a:p>
          <a:p>
            <a:pPr lvl="1"/>
            <a:r>
              <a:rPr lang="en-US" dirty="0"/>
              <a:t>What does it mean to localize a person to 1cm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Motion? Walls? More??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This talk: New UWB-based systems that go beyond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78060" cy="59374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(Though, all are highly [10-30 cm] accurate)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303939" y="1793899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 Light"/>
                <a:ea typeface="+mn-ea"/>
                <a:cs typeface="Seravek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SurePoint</a:t>
            </a:r>
            <a:r>
              <a:rPr lang="en-US" dirty="0" smtClean="0"/>
              <a:t> [SenSys’16]</a:t>
            </a:r>
          </a:p>
          <a:p>
            <a:pPr lvl="1"/>
            <a:r>
              <a:rPr lang="en-US" dirty="0" smtClean="0"/>
              <a:t>Robust, scalable, and reliable</a:t>
            </a:r>
          </a:p>
          <a:p>
            <a:pPr lvl="2"/>
            <a:r>
              <a:rPr lang="en-US" dirty="0" smtClean="0"/>
              <a:t>53 cm 99th percentile error</a:t>
            </a:r>
          </a:p>
          <a:p>
            <a:r>
              <a:rPr lang="en-US" dirty="0"/>
              <a:t>Harmonium [IPSN’16]</a:t>
            </a:r>
          </a:p>
          <a:p>
            <a:pPr lvl="1"/>
            <a:r>
              <a:rPr lang="en-US" dirty="0"/>
              <a:t>Inexpensive, low-power, lightweight</a:t>
            </a:r>
          </a:p>
          <a:p>
            <a:pPr lvl="2"/>
            <a:r>
              <a:rPr lang="en-US" dirty="0"/>
              <a:t>Localizes quadcopters with 5 g payload </a:t>
            </a:r>
            <a:r>
              <a:rPr lang="en-US" dirty="0" smtClean="0"/>
              <a:t>limit</a:t>
            </a:r>
          </a:p>
          <a:p>
            <a:r>
              <a:rPr lang="en-US" dirty="0" err="1" smtClean="0"/>
              <a:t>Slocalization</a:t>
            </a:r>
            <a:r>
              <a:rPr lang="en-US" dirty="0" smtClean="0"/>
              <a:t> [</a:t>
            </a:r>
            <a:r>
              <a:rPr lang="en-US" i="1" dirty="0" smtClean="0"/>
              <a:t>in progress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Lowest power and massively scalable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750" y1="12235" x2="19643" y2="2372"/>
                        <a14:foregroundMark x1="20357" y1="43196" x2="20000" y2="97378"/>
                        <a14:foregroundMark x1="12857" y1="49064" x2="13750" y2="98876"/>
                        <a14:foregroundMark x1="30536" y1="48315" x2="31250" y2="98252"/>
                        <a14:foregroundMark x1="23750" y1="71411" x2="18571" y2="72285"/>
                        <a14:backgroundMark x1="45179" y1="66292" x2="64286" y2="37828"/>
                        <a14:backgroundMark x1="4286" y1="3620" x2="8036" y2="11236"/>
                        <a14:backgroundMark x1="4643" y1="93633" x2="4643" y2="67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8994" y="2974782"/>
            <a:ext cx="458230" cy="655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53" y="2697527"/>
            <a:ext cx="1293381" cy="102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777" y="3004259"/>
            <a:ext cx="1293381" cy="1020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158" y="3004259"/>
            <a:ext cx="1293381" cy="1020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5781" y1="8713" x2="48906" y2="3762"/>
                        <a14:foregroundMark x1="92656" y1="92673" x2="81250" y2="72871"/>
                        <a14:foregroundMark x1="75000" y1="76634" x2="74375" y2="69505"/>
                        <a14:foregroundMark x1="29219" y1="75050" x2="25625" y2="78416"/>
                        <a14:foregroundMark x1="21250" y1="76832" x2="14063" y2="83762"/>
                        <a14:foregroundMark x1="21406" y1="88515" x2="15000" y2="74653"/>
                        <a14:foregroundMark x1="10625" y1="92673" x2="8438" y2="77624"/>
                        <a14:foregroundMark x1="45469" y1="90693" x2="45469" y2="83960"/>
                        <a14:foregroundMark x1="48281" y1="90099" x2="48281" y2="83762"/>
                        <a14:foregroundMark x1="46563" y1="31485" x2="46719" y2="25941"/>
                        <a14:foregroundMark x1="50938" y1="31287" x2="51406" y2="24554"/>
                        <a14:backgroundMark x1="48125" y1="396" x2="55469" y2="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474" y="2675960"/>
            <a:ext cx="1293381" cy="1020558"/>
          </a:xfrm>
          <a:prstGeom prst="rect">
            <a:avLst/>
          </a:prstGeom>
        </p:spPr>
      </p:pic>
      <p:pic>
        <p:nvPicPr>
          <p:cNvPr id="10" name="Picture 9" descr="tritag_blue_1000x889.jpg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53" y="1815855"/>
            <a:ext cx="818299" cy="727468"/>
          </a:xfrm>
          <a:prstGeom prst="rect">
            <a:avLst/>
          </a:prstGeom>
        </p:spPr>
      </p:pic>
      <p:pic>
        <p:nvPicPr>
          <p:cNvPr id="11" name="Picture 10" descr="tritag_blue_1000x889.jpg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367" y="1990686"/>
            <a:ext cx="818299" cy="727468"/>
          </a:xfrm>
          <a:prstGeom prst="rect">
            <a:avLst/>
          </a:prstGeom>
        </p:spPr>
      </p:pic>
      <p:pic>
        <p:nvPicPr>
          <p:cNvPr id="12" name="Picture 11" descr="tritag_blue_1000x889.jpg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327" y="2078850"/>
            <a:ext cx="818299" cy="727468"/>
          </a:xfrm>
          <a:prstGeom prst="rect">
            <a:avLst/>
          </a:prstGeom>
        </p:spPr>
      </p:pic>
      <p:pic>
        <p:nvPicPr>
          <p:cNvPr id="13" name="Picture 12" descr="tritag_blue_1000x889.jpg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014" y="1787524"/>
            <a:ext cx="818299" cy="727468"/>
          </a:xfrm>
          <a:prstGeom prst="rect">
            <a:avLst/>
          </a:prstGeom>
        </p:spPr>
      </p:pic>
      <p:pic>
        <p:nvPicPr>
          <p:cNvPr id="14" name="Picture 13" descr="tritag_blue_1000x889.jpg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839" y="1685108"/>
            <a:ext cx="818299" cy="727468"/>
          </a:xfrm>
          <a:prstGeom prst="rect">
            <a:avLst/>
          </a:prstGeom>
        </p:spPr>
      </p:pic>
      <p:pic>
        <p:nvPicPr>
          <p:cNvPr id="15" name="Shape 111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03" t="32250" r="10978" b="32667"/>
          <a:stretch/>
        </p:blipFill>
        <p:spPr>
          <a:xfrm>
            <a:off x="686302" y="4309768"/>
            <a:ext cx="2060074" cy="55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4A358D-2637-E146-A3BD-05BD470B50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2103</TotalTime>
  <Words>1984</Words>
  <Application>Microsoft Macintosh PowerPoint</Application>
  <PresentationFormat>On-screen Show (16:9)</PresentationFormat>
  <Paragraphs>381</Paragraphs>
  <Slides>45</Slides>
  <Notes>10</Notes>
  <HiddenSlides>1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ＭＳ Ｐゴシック</vt:lpstr>
      <vt:lpstr>Seravek</vt:lpstr>
      <vt:lpstr>Seravek </vt:lpstr>
      <vt:lpstr>Seravek ExtraLight</vt:lpstr>
      <vt:lpstr>Seravek Light</vt:lpstr>
      <vt:lpstr>Times New Roman</vt:lpstr>
      <vt:lpstr>Wingdings</vt:lpstr>
      <vt:lpstr>Wingdings 2</vt:lpstr>
      <vt:lpstr>Office Theme</vt:lpstr>
      <vt:lpstr>Ultra-Wideband and Indoor Localization</vt:lpstr>
      <vt:lpstr>Early RF-only localization (largely RSSI) had comparatively poor accuracy</vt:lpstr>
      <vt:lpstr>What is Ultra-Wideband?</vt:lpstr>
      <vt:lpstr>Indoors, reflections make time-of-flight estimation difficult and inaccurate</vt:lpstr>
      <vt:lpstr>UWB can better disambiguate multipath and identify signal arrival time</vt:lpstr>
      <vt:lpstr>Highly accurate (RF-based) indoor localization technology has arrived</vt:lpstr>
      <vt:lpstr>UWB technologies have driven success in high-fidelity RF-based localization</vt:lpstr>
      <vt:lpstr>Accuracy is only one facet of localization, and has reached “good enough”</vt:lpstr>
      <vt:lpstr>This talk: New UWB-based systems that go beyond accuracy</vt:lpstr>
      <vt:lpstr>SurePoint: Time-of-Flight between symmetric tag and anchor nodes</vt:lpstr>
      <vt:lpstr>PolyPoint showed how to make commercial UWB accurate, SurePoint makes it usable</vt:lpstr>
      <vt:lpstr>PolyPoint taught us that the UWB channel exhibits high variance</vt:lpstr>
      <vt:lpstr>Broadcasts can make diversity acquisition efficient, but must also be robust</vt:lpstr>
      <vt:lpstr>Localizing multiple devices requires coordination to avoid interference</vt:lpstr>
      <vt:lpstr>Robust, accurate localization and best-in-class long-tail performance</vt:lpstr>
      <vt:lpstr>SurePoint Today: Providing localization as a drop-in, modular primitive</vt:lpstr>
      <vt:lpstr>SurePoint design is limited by the use of a commercial UWB transceiver</vt:lpstr>
      <vt:lpstr>Harmonium: Decouple ranging and data to realize low-power, high-speed, high-fidelity tracking</vt:lpstr>
      <vt:lpstr>Insight: The harmonics of a sharp pulse are a UWB signal (thus, “Harmonium”)</vt:lpstr>
      <vt:lpstr>Pulse train generation</vt:lpstr>
      <vt:lpstr>Pulse train generation</vt:lpstr>
      <vt:lpstr>Pulse train generation</vt:lpstr>
      <vt:lpstr>Pulse train generation</vt:lpstr>
      <vt:lpstr>Pulse train generates a UWB signal</vt:lpstr>
      <vt:lpstr>Nit: filter input trigger</vt:lpstr>
      <vt:lpstr>UWB spectral mask starts at 3.1 GHz</vt:lpstr>
      <vt:lpstr>The Harmonium signal for $4.50 and 75 mW</vt:lpstr>
      <vt:lpstr>Measure the time-difference-of-arrival to estimate the location of the tag</vt:lpstr>
      <vt:lpstr>Harmonium: UWB Reception with Narrowband Radios</vt:lpstr>
      <vt:lpstr>Harmonium: UWB Reception with Narrowband Radios</vt:lpstr>
      <vt:lpstr>Harmonium: UWB Reception with Narrowband Radios</vt:lpstr>
      <vt:lpstr>Harmonium: UWB Reception with Narrowband Radios</vt:lpstr>
      <vt:lpstr>Harmonium: UWB Reception with Narrowband Radios</vt:lpstr>
      <vt:lpstr>Harmonium reconstructing UWB signals in the real world</vt:lpstr>
      <vt:lpstr>Time-of-arrival estimation from a real-world trace</vt:lpstr>
      <vt:lpstr>Harmonium successfully tracks micro quad-rotors accurately and with minimal impact</vt:lpstr>
      <vt:lpstr>SurePoint lasts at best a few hours, Harmonium a few days – can we do better?</vt:lpstr>
      <vt:lpstr>Slocalization: Backscatter-based UWB localization</vt:lpstr>
      <vt:lpstr>We are only beginning to scratch the surface of the UWB localization space</vt:lpstr>
      <vt:lpstr>For More Information…</vt:lpstr>
      <vt:lpstr>Luxapose: Astral navigation with smart phones and smart lights</vt:lpstr>
      <vt:lpstr>Luxapose enables high-fidelity indoor localization with impending infrastructure</vt:lpstr>
      <vt:lpstr>Opo: Forgoing absolute location for high fidelity relative location</vt:lpstr>
      <vt:lpstr>Localization research needs to solve systems problems</vt:lpstr>
      <vt:lpstr>Location technology maturing and will become commonplace</vt:lpstr>
    </vt:vector>
  </TitlesOfParts>
  <Company>University of Michigan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PolyPoint and the First Steps Towards Ubiquitous Localization</dc:title>
  <dc:creator>Patrick Pannuto</dc:creator>
  <cp:lastModifiedBy>Pat Pannuto</cp:lastModifiedBy>
  <cp:revision>120</cp:revision>
  <dcterms:created xsi:type="dcterms:W3CDTF">2016-01-31T20:16:06Z</dcterms:created>
  <dcterms:modified xsi:type="dcterms:W3CDTF">2016-10-03T19:21:56Z</dcterms:modified>
</cp:coreProperties>
</file>